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341" r:id="rId3"/>
    <p:sldId id="291" r:id="rId4"/>
    <p:sldId id="342" r:id="rId5"/>
    <p:sldId id="343" r:id="rId6"/>
    <p:sldId id="354" r:id="rId7"/>
    <p:sldId id="355" r:id="rId8"/>
    <p:sldId id="345" r:id="rId9"/>
    <p:sldId id="293" r:id="rId10"/>
    <p:sldId id="271" r:id="rId11"/>
    <p:sldId id="297" r:id="rId12"/>
    <p:sldId id="299" r:id="rId13"/>
    <p:sldId id="300" r:id="rId14"/>
    <p:sldId id="298" r:id="rId15"/>
    <p:sldId id="275" r:id="rId16"/>
    <p:sldId id="346" r:id="rId17"/>
    <p:sldId id="347" r:id="rId18"/>
    <p:sldId id="280" r:id="rId19"/>
    <p:sldId id="281" r:id="rId20"/>
    <p:sldId id="282" r:id="rId21"/>
    <p:sldId id="348" r:id="rId22"/>
    <p:sldId id="349" r:id="rId23"/>
    <p:sldId id="283" r:id="rId24"/>
    <p:sldId id="284" r:id="rId25"/>
    <p:sldId id="285" r:id="rId26"/>
    <p:sldId id="287" r:id="rId27"/>
    <p:sldId id="350" r:id="rId28"/>
    <p:sldId id="351" r:id="rId29"/>
    <p:sldId id="336" r:id="rId30"/>
    <p:sldId id="337" r:id="rId31"/>
    <p:sldId id="338" r:id="rId32"/>
    <p:sldId id="339" r:id="rId33"/>
    <p:sldId id="352" r:id="rId34"/>
    <p:sldId id="301" r:id="rId35"/>
    <p:sldId id="302" r:id="rId36"/>
    <p:sldId id="353" r:id="rId37"/>
    <p:sldId id="303" r:id="rId38"/>
    <p:sldId id="292" r:id="rId39"/>
    <p:sldId id="304"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248"/>
    <p:restoredTop sz="94694"/>
  </p:normalViewPr>
  <p:slideViewPr>
    <p:cSldViewPr snapToGrid="0">
      <p:cViewPr varScale="1">
        <p:scale>
          <a:sx n="121" d="100"/>
          <a:sy n="121" d="100"/>
        </p:scale>
        <p:origin x="512" y="176"/>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_rels/viewProps.xml.rels><?xml version="1.0" encoding="UTF-8" standalone="yes"?>
<Relationships xmlns="http://schemas.openxmlformats.org/package/2006/relationships"><Relationship Id="rId1"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2BF9DC-CE04-293A-DD97-1D3CAD8228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5EF82C-6990-0BF1-5E94-DF1E9593DF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3DFFC6-3485-6F4B-B0C8-0BD8D1CED85A}" type="datetimeFigureOut">
              <a:rPr lang="en-US" smtClean="0"/>
              <a:t>5/24/24</a:t>
            </a:fld>
            <a:endParaRPr lang="en-US"/>
          </a:p>
        </p:txBody>
      </p:sp>
      <p:sp>
        <p:nvSpPr>
          <p:cNvPr id="4" name="Footer Placeholder 3">
            <a:extLst>
              <a:ext uri="{FF2B5EF4-FFF2-40B4-BE49-F238E27FC236}">
                <a16:creationId xmlns:a16="http://schemas.microsoft.com/office/drawing/2014/main" id="{E38F7DBF-9BC2-5300-69DC-73BFDDFF86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A61BD2-1E31-7570-5A7B-8DF79C6F0F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ED5ED7-E605-C44F-851D-BEA4A9A80D1F}" type="slidenum">
              <a:rPr lang="en-US" smtClean="0"/>
              <a:t>‹#›</a:t>
            </a:fld>
            <a:endParaRPr lang="en-US"/>
          </a:p>
        </p:txBody>
      </p:sp>
    </p:spTree>
    <p:extLst>
      <p:ext uri="{BB962C8B-B14F-4D97-AF65-F5344CB8AC3E}">
        <p14:creationId xmlns:p14="http://schemas.microsoft.com/office/powerpoint/2010/main" val="8051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0B64E-560B-6E4A-9F32-25CAC0C996EC}" type="datetimeFigureOut">
              <a:rPr lang="en-US" smtClean="0"/>
              <a:t>5/24/24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15CE9-68CE-CE4C-B65E-995A07F53F56}" type="slidenum">
              <a:rPr lang="en-US" smtClean="0"/>
              <a:t>‹#›</a:t>
            </a:fld>
            <a:endParaRPr lang="en-US"/>
          </a:p>
        </p:txBody>
      </p:sp>
    </p:spTree>
    <p:extLst>
      <p:ext uri="{BB962C8B-B14F-4D97-AF65-F5344CB8AC3E}">
        <p14:creationId xmlns:p14="http://schemas.microsoft.com/office/powerpoint/2010/main" val="214261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5CE8DF7-FD4C-4563-BA60-8BB05FCE9026}"/>
              </a:ext>
            </a:extLst>
          </p:cNvPr>
          <p:cNvSpPr>
            <a:spLocks noGrp="1" noChangeArrowheads="1"/>
          </p:cNvSpPr>
          <p:nvPr>
            <p:ph type="sldNum" sz="quarter" idx="5"/>
          </p:nvPr>
        </p:nvSpPr>
        <p:spPr>
          <a:ln/>
        </p:spPr>
        <p:txBody>
          <a:bodyPr/>
          <a:lstStyle/>
          <a:p>
            <a:fld id="{B288579E-9854-C849-B6D9-01DA267F4A1C}" type="slidenum">
              <a:rPr lang="en-GB" altLang="en-US"/>
              <a:pPr/>
              <a:t>2</a:t>
            </a:fld>
            <a:endParaRPr lang="en-GB" altLang="en-US"/>
          </a:p>
        </p:txBody>
      </p:sp>
      <p:sp>
        <p:nvSpPr>
          <p:cNvPr id="120834" name="Rectangle 2">
            <a:extLst>
              <a:ext uri="{FF2B5EF4-FFF2-40B4-BE49-F238E27FC236}">
                <a16:creationId xmlns:a16="http://schemas.microsoft.com/office/drawing/2014/main" id="{30624B74-E8F8-6478-EA82-B19CFD34F85C}"/>
              </a:ext>
            </a:extLst>
          </p:cNvPr>
          <p:cNvSpPr>
            <a:spLocks noChangeArrowheads="1" noTextEdit="1"/>
          </p:cNvSpPr>
          <p:nvPr>
            <p:ph type="sldImg"/>
          </p:nvPr>
        </p:nvSpPr>
        <p:spPr>
          <a:ln/>
        </p:spPr>
      </p:sp>
      <p:sp>
        <p:nvSpPr>
          <p:cNvPr id="120835" name="Rectangle 3">
            <a:extLst>
              <a:ext uri="{FF2B5EF4-FFF2-40B4-BE49-F238E27FC236}">
                <a16:creationId xmlns:a16="http://schemas.microsoft.com/office/drawing/2014/main" id="{F3D9D9A0-8FFA-5D54-B12D-447F56015050}"/>
              </a:ext>
            </a:extLst>
          </p:cNvPr>
          <p:cNvSpPr>
            <a:spLocks noGrp="1" noChangeArrowheads="1"/>
          </p:cNvSpPr>
          <p:nvPr>
            <p:ph type="body" idx="1"/>
          </p:nvPr>
        </p:nvSpPr>
        <p:spPr/>
        <p:txBody>
          <a:bodyPr/>
          <a:lstStyle/>
          <a:p>
            <a:r>
              <a:rPr lang="fi-FI" altLang="en-US" sz="1000">
                <a:solidFill>
                  <a:schemeClr val="folHlink"/>
                </a:solidFill>
              </a:rPr>
              <a:t>1 – 30 min</a:t>
            </a:r>
          </a:p>
          <a:p>
            <a:r>
              <a:rPr lang="fi-FI" altLang="en-US" sz="1000">
                <a:solidFill>
                  <a:schemeClr val="folHlink"/>
                </a:solidFill>
              </a:rPr>
              <a:t>2 – 30 min</a:t>
            </a:r>
          </a:p>
          <a:p>
            <a:r>
              <a:rPr lang="fi-FI" altLang="en-US" sz="1000">
                <a:solidFill>
                  <a:schemeClr val="folHlink"/>
                </a:solidFill>
              </a:rPr>
              <a:t>3&amp;4 – 30 min</a:t>
            </a:r>
          </a:p>
          <a:p>
            <a:endParaRPr lang="fi-FI" altLang="en-US" sz="1000">
              <a:solidFill>
                <a:schemeClr val="folHlink"/>
              </a:solidFill>
            </a:endParaRPr>
          </a:p>
          <a:p>
            <a:r>
              <a:rPr lang="fi-FI" altLang="en-US" sz="1000">
                <a:solidFill>
                  <a:schemeClr val="folHlink"/>
                </a:solidFill>
              </a:rPr>
              <a:t>Testausautomaatio laajana käsitteenä: testauksen tukemisen välineet vs. testiautomaatio</a:t>
            </a:r>
          </a:p>
          <a:p>
            <a:pPr lvl="1"/>
            <a:r>
              <a:rPr lang="fi-FI" altLang="en-US" sz="1000"/>
              <a:t>Käyttöliittymän kautta tehtävä automatisointi </a:t>
            </a:r>
          </a:p>
          <a:p>
            <a:pPr lvl="1"/>
            <a:r>
              <a:rPr lang="fi-FI" altLang="en-US" sz="1000"/>
              <a:t>Rajapintojen läpi tehtävä automatisointi </a:t>
            </a:r>
          </a:p>
          <a:p>
            <a:pPr lvl="1"/>
            <a:r>
              <a:rPr lang="fi-FI" altLang="en-US" sz="1000"/>
              <a:t>Testausprosessin tuki</a:t>
            </a:r>
          </a:p>
          <a:p>
            <a:r>
              <a:rPr lang="fi-FI" altLang="en-US" sz="1000"/>
              <a:t>Automatisointitarpeet ja mahdollisuudet</a:t>
            </a:r>
          </a:p>
          <a:p>
            <a:pPr lvl="1"/>
            <a:r>
              <a:rPr lang="fi-FI" altLang="en-US" sz="1000"/>
              <a:t>Toimintaympäristön ja toimintatapojen vaikutukset</a:t>
            </a:r>
          </a:p>
          <a:p>
            <a:pPr lvl="1"/>
            <a:r>
              <a:rPr lang="fi-FI" altLang="en-US" sz="1000"/>
              <a:t>Testattavuuden arviointi, luominen ja mittaaminen </a:t>
            </a:r>
          </a:p>
          <a:p>
            <a:r>
              <a:rPr lang="fi-FI" altLang="en-US" sz="1000">
                <a:solidFill>
                  <a:schemeClr val="folHlink"/>
                </a:solidFill>
              </a:rPr>
              <a:t>Automatisointiratkaisun valinta ja ajoitus</a:t>
            </a:r>
          </a:p>
          <a:p>
            <a:pPr lvl="1"/>
            <a:r>
              <a:rPr lang="fi-FI" altLang="en-US" sz="1000"/>
              <a:t>Testiautomaatioprojektin perussäännöt</a:t>
            </a:r>
          </a:p>
          <a:p>
            <a:pPr lvl="1"/>
            <a:r>
              <a:rPr lang="fi-FI" altLang="en-US" sz="1000">
                <a:solidFill>
                  <a:schemeClr val="folHlink"/>
                </a:solidFill>
              </a:rPr>
              <a:t>Testausautomaation kannattavuuslaskelmat – kenelle automaatio todellisuudessa kannattaa?</a:t>
            </a:r>
          </a:p>
          <a:p>
            <a:r>
              <a:rPr lang="fi-FI" altLang="en-US" sz="1000">
                <a:solidFill>
                  <a:schemeClr val="folHlink"/>
                </a:solidFill>
              </a:rPr>
              <a:t>Toiminnan järkeistäminen ja välinepaletin integrointi</a:t>
            </a:r>
          </a:p>
          <a:p>
            <a:pPr lvl="1"/>
            <a:r>
              <a:rPr lang="fi-FI" altLang="en-US" sz="1000"/>
              <a:t>Automaatio suhteessa käsin tehtävään testaukseen</a:t>
            </a:r>
          </a:p>
          <a:p>
            <a:pPr lvl="1"/>
            <a:r>
              <a:rPr lang="fi-FI" altLang="en-US" sz="1000"/>
              <a:t>Automaation tulevaisuus</a:t>
            </a:r>
            <a:endParaRPr lang="en-GB" altLang="en-US" sz="1000"/>
          </a:p>
          <a:p>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99C168B-CCAB-5DB5-101A-070BD7B22420}"/>
              </a:ext>
            </a:extLst>
          </p:cNvPr>
          <p:cNvSpPr>
            <a:spLocks noGrp="1" noChangeArrowheads="1"/>
          </p:cNvSpPr>
          <p:nvPr>
            <p:ph type="sldNum" sz="quarter" idx="5"/>
          </p:nvPr>
        </p:nvSpPr>
        <p:spPr>
          <a:ln/>
        </p:spPr>
        <p:txBody>
          <a:bodyPr/>
          <a:lstStyle/>
          <a:p>
            <a:fld id="{30C48DAC-BF05-4A4E-81FB-6AE7EB46B2AC}" type="slidenum">
              <a:rPr lang="en-GB" altLang="en-US"/>
              <a:pPr/>
              <a:t>16</a:t>
            </a:fld>
            <a:endParaRPr lang="en-GB" altLang="en-US"/>
          </a:p>
        </p:txBody>
      </p:sp>
      <p:sp>
        <p:nvSpPr>
          <p:cNvPr id="134146" name="Rectangle 2">
            <a:extLst>
              <a:ext uri="{FF2B5EF4-FFF2-40B4-BE49-F238E27FC236}">
                <a16:creationId xmlns:a16="http://schemas.microsoft.com/office/drawing/2014/main" id="{2B70CF33-5679-8369-0521-9AF507944F46}"/>
              </a:ext>
            </a:extLst>
          </p:cNvPr>
          <p:cNvSpPr>
            <a:spLocks noChangeArrowheads="1" noTextEdit="1"/>
          </p:cNvSpPr>
          <p:nvPr>
            <p:ph type="sldImg"/>
          </p:nvPr>
        </p:nvSpPr>
        <p:spPr>
          <a:ln/>
        </p:spPr>
      </p:sp>
      <p:sp>
        <p:nvSpPr>
          <p:cNvPr id="134147" name="Rectangle 3">
            <a:extLst>
              <a:ext uri="{FF2B5EF4-FFF2-40B4-BE49-F238E27FC236}">
                <a16:creationId xmlns:a16="http://schemas.microsoft.com/office/drawing/2014/main" id="{C475BE06-C08D-F3E7-CFF5-04DB4427145C}"/>
              </a:ext>
            </a:extLst>
          </p:cNvPr>
          <p:cNvSpPr>
            <a:spLocks noGrp="1" noChangeArrowheads="1"/>
          </p:cNvSpPr>
          <p:nvPr>
            <p:ph type="body" idx="1"/>
          </p:nvPr>
        </p:nvSpPr>
        <p:spPr/>
        <p:txBody>
          <a:bodyPr/>
          <a:lstStyle/>
          <a:p>
            <a:r>
              <a:rPr lang="fi-FI" altLang="en-US" b="1">
                <a:latin typeface="Courier New" panose="02070309020205020404" pitchFamily="49" charset="0"/>
                <a:ea typeface="MS Mincho" panose="02020609040205080304" pitchFamily="49" charset="-128"/>
              </a:rPr>
              <a:t>Kuorman testaus</a:t>
            </a:r>
            <a:r>
              <a:rPr lang="fi-FI" altLang="en-US">
                <a:latin typeface="Courier New" panose="02070309020205020404" pitchFamily="49" charset="0"/>
                <a:ea typeface="MS Mincho" panose="02020609040205080304" pitchFamily="49" charset="-128"/>
              </a:rPr>
              <a:t>. Vaikka varmaan on mahdollista kerätä joukko käyttäjiä painamaan nappia yhtä aikaa, automaation avulla näitä skenaarioita on helpompi simuloida. </a:t>
            </a:r>
            <a:endParaRPr lang="fi-FI" altLang="en-US">
              <a:latin typeface="Courier New" panose="02070309020205020404" pitchFamily="49" charset="0"/>
              <a:cs typeface="Courier New" panose="02070309020205020404" pitchFamily="49" charset="0"/>
            </a:endParaRPr>
          </a:p>
          <a:p>
            <a:r>
              <a:rPr lang="fi-FI" altLang="en-US" b="1">
                <a:latin typeface="Courier New" panose="02070309020205020404" pitchFamily="49" charset="0"/>
                <a:ea typeface="MS Mincho" panose="02020609040205080304" pitchFamily="49" charset="-128"/>
              </a:rPr>
              <a:t>Suorituskyvyn vertailutestit</a:t>
            </a:r>
            <a:r>
              <a:rPr lang="fi-FI" altLang="en-US">
                <a:latin typeface="Courier New" panose="02070309020205020404" pitchFamily="49" charset="0"/>
                <a:ea typeface="MS Mincho" panose="02020609040205080304" pitchFamily="49" charset="-128"/>
              </a:rPr>
              <a:t>. Paraneeko vai huononeeko järjestelmän suorituskyky, miltä se näyttää suhteessa vastaaviin kilpailijoiden järjestelmiin? Seuraamalla suhteessa aikaan voidaan havaita mahdollisien muutoksien aiheuttamat suorituskyvyn heikkenemiset. Vertailla voi resurssien käyttöä kuten muisti tai tila. </a:t>
            </a:r>
            <a:endParaRPr lang="fi-FI" altLang="en-US">
              <a:latin typeface="Courier New" panose="02070309020205020404" pitchFamily="49" charset="0"/>
              <a:cs typeface="Courier New" panose="02070309020205020404" pitchFamily="49" charset="0"/>
            </a:endParaRPr>
          </a:p>
          <a:p>
            <a:r>
              <a:rPr lang="fi-FI" altLang="en-US" b="1">
                <a:latin typeface="Courier New" panose="02070309020205020404" pitchFamily="49" charset="0"/>
                <a:ea typeface="MS Mincho" panose="02020609040205080304" pitchFamily="49" charset="-128"/>
              </a:rPr>
              <a:t>Konfiguraatiotestaus</a:t>
            </a:r>
            <a:r>
              <a:rPr lang="fi-FI" altLang="en-US">
                <a:latin typeface="Courier New" panose="02070309020205020404" pitchFamily="49" charset="0"/>
                <a:ea typeface="MS Mincho" panose="02020609040205080304" pitchFamily="49" charset="-128"/>
              </a:rPr>
              <a:t>. Jos testattavan on useita ympäristöjä, näissä useita konfiguraatioita ja erilaisia ohjelmisto/laitteistoyhdistelmiä, automaatio voi auttaa kattamaan oleellista osaa. Tällöin automaatiotestien pitää olla siirrettävissä alustalta toiselle. </a:t>
            </a:r>
            <a:endParaRPr lang="fi-FI" altLang="en-US">
              <a:latin typeface="Courier New" panose="02070309020205020404" pitchFamily="49" charset="0"/>
              <a:cs typeface="Courier New" panose="02070309020205020404" pitchFamily="49" charset="0"/>
            </a:endParaRPr>
          </a:p>
          <a:p>
            <a:r>
              <a:rPr lang="fi-FI" altLang="en-US" b="1">
                <a:latin typeface="Courier New" panose="02070309020205020404" pitchFamily="49" charset="0"/>
                <a:ea typeface="MS Mincho" panose="02020609040205080304" pitchFamily="49" charset="-128"/>
              </a:rPr>
              <a:t>Pitkäkestoisen käytön testaus</a:t>
            </a:r>
            <a:r>
              <a:rPr lang="fi-FI" altLang="en-US">
                <a:latin typeface="Courier New" panose="02070309020205020404" pitchFamily="49" charset="0"/>
                <a:ea typeface="MS Mincho" panose="02020609040205080304" pitchFamily="49" charset="-128"/>
              </a:rPr>
              <a:t>. Viikkojen tai kuukausien käyttö, yhtenä strategiana on käydä joukkoa testejä läpi pitkällä aikavälillä ilman järjestelmän nollaamista. Napin painaminen kolmessa vuorossa ei yleensä ole vaihtoehto, vaan automaatio on. </a:t>
            </a:r>
            <a:endParaRPr lang="fi-FI" altLang="en-US">
              <a:latin typeface="Courier New" panose="02070309020205020404" pitchFamily="49" charset="0"/>
              <a:cs typeface="Courier New" panose="02070309020205020404" pitchFamily="49" charset="0"/>
            </a:endParaRPr>
          </a:p>
          <a:p>
            <a:r>
              <a:rPr lang="fi-FI" altLang="en-US" b="1">
                <a:latin typeface="Courier New" panose="02070309020205020404" pitchFamily="49" charset="0"/>
                <a:ea typeface="MS Mincho" panose="02020609040205080304" pitchFamily="49" charset="-128"/>
              </a:rPr>
              <a:t>Yhtäaikaisuusongelmien testaus</a:t>
            </a:r>
            <a:r>
              <a:rPr lang="fi-FI" altLang="en-US">
                <a:latin typeface="Courier New" panose="02070309020205020404" pitchFamily="49" charset="0"/>
                <a:ea typeface="MS Mincho" panose="02020609040205080304" pitchFamily="49" charset="-128"/>
              </a:rPr>
              <a:t>. Jotkut ongelmat vaativat tarkkaa ajoitusyhdistelmää ja näitä virheitä on yleensä vaikea löytää ja toistaa. </a:t>
            </a:r>
            <a:endParaRPr lang="fi-FI" altLang="en-US">
              <a:latin typeface="Courier New" panose="02070309020205020404" pitchFamily="49" charset="0"/>
              <a:cs typeface="Courier New" panose="02070309020205020404" pitchFamily="49" charset="0"/>
            </a:endParaRPr>
          </a:p>
          <a:p>
            <a:r>
              <a:rPr lang="fi-FI" altLang="en-US" b="1">
                <a:latin typeface="Courier New" panose="02070309020205020404" pitchFamily="49" charset="0"/>
                <a:ea typeface="MS Mincho" panose="02020609040205080304" pitchFamily="49" charset="-128"/>
              </a:rPr>
              <a:t>Yhdistelmävirheiden testaus</a:t>
            </a:r>
            <a:r>
              <a:rPr lang="fi-FI" altLang="en-US">
                <a:latin typeface="Courier New" panose="02070309020205020404" pitchFamily="49" charset="0"/>
                <a:ea typeface="MS Mincho" panose="02020609040205080304" pitchFamily="49" charset="-128"/>
              </a:rPr>
              <a:t>. Ominaisuuksien vuorovaikutus aiheuttaa sen että vaihtoehtoja on liikaa käsin läpi käytäväksi. </a:t>
            </a:r>
            <a:endParaRPr lang="fi-FI" altLang="en-US">
              <a:latin typeface="Courier New" panose="02070309020205020404" pitchFamily="49" charset="0"/>
              <a:cs typeface="Courier New" panose="02070309020205020404" pitchFamily="49" charset="0"/>
            </a:endParaRPr>
          </a:p>
          <a:p>
            <a:endParaRPr lang="en-GB" altLang="en-US"/>
          </a:p>
          <a:p>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C4D252D-2A0A-4FFC-E675-7663BEE6ADB2}"/>
              </a:ext>
            </a:extLst>
          </p:cNvPr>
          <p:cNvSpPr>
            <a:spLocks noGrp="1" noChangeArrowheads="1"/>
          </p:cNvSpPr>
          <p:nvPr>
            <p:ph type="sldNum" sz="quarter" idx="5"/>
          </p:nvPr>
        </p:nvSpPr>
        <p:spPr>
          <a:ln/>
        </p:spPr>
        <p:txBody>
          <a:bodyPr/>
          <a:lstStyle/>
          <a:p>
            <a:fld id="{7EA73F91-1D7C-FE4C-995A-EEBCF36A1023}" type="slidenum">
              <a:rPr lang="en-GB" altLang="en-US"/>
              <a:pPr/>
              <a:t>17</a:t>
            </a:fld>
            <a:endParaRPr lang="en-GB" altLang="en-US"/>
          </a:p>
        </p:txBody>
      </p:sp>
      <p:sp>
        <p:nvSpPr>
          <p:cNvPr id="33794" name="Rectangle 2">
            <a:extLst>
              <a:ext uri="{FF2B5EF4-FFF2-40B4-BE49-F238E27FC236}">
                <a16:creationId xmlns:a16="http://schemas.microsoft.com/office/drawing/2014/main" id="{29D6BE49-84E9-B744-3B86-2FF7D0A8207B}"/>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3795" name="Rectangle 3">
            <a:extLst>
              <a:ext uri="{FF2B5EF4-FFF2-40B4-BE49-F238E27FC236}">
                <a16:creationId xmlns:a16="http://schemas.microsoft.com/office/drawing/2014/main" id="{ADD5180C-9ACF-58F0-3484-93179B1DBAA6}"/>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Kuormitustestauksen tyyppejä:</a:t>
            </a:r>
          </a:p>
          <a:p>
            <a:pPr lvl="1"/>
            <a:r>
              <a:rPr lang="fi-FI" altLang="en-US"/>
              <a:t>Rinnakkaisuustestaus</a:t>
            </a:r>
          </a:p>
          <a:p>
            <a:pPr lvl="1"/>
            <a:r>
              <a:rPr lang="fi-FI" altLang="en-US"/>
              <a:t>Tietomäärätestaus</a:t>
            </a:r>
          </a:p>
          <a:p>
            <a:pPr lvl="1"/>
            <a:r>
              <a:rPr lang="fi-FI" altLang="en-US"/>
              <a:t>Rasitustestaus</a:t>
            </a:r>
          </a:p>
          <a:p>
            <a:pPr lvl="1"/>
            <a:r>
              <a:rPr lang="fi-FI" altLang="en-US"/>
              <a:t>Luotettavuustestaus</a:t>
            </a:r>
          </a:p>
          <a:p>
            <a:pPr lvl="1"/>
            <a:r>
              <a:rPr lang="fi-FI" altLang="en-US"/>
              <a:t>Vasteaikatestaus</a:t>
            </a:r>
          </a:p>
          <a:p>
            <a:pPr lvl="1"/>
            <a:r>
              <a:rPr lang="fi-FI" altLang="en-US"/>
              <a:t>Kuormitustestausta kutsutaan myös suorituskykytestaukseksi</a:t>
            </a:r>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BE12FB6-DF75-91C2-9D1D-C47B6572F61E}"/>
              </a:ext>
            </a:extLst>
          </p:cNvPr>
          <p:cNvSpPr>
            <a:spLocks noGrp="1" noChangeArrowheads="1"/>
          </p:cNvSpPr>
          <p:nvPr>
            <p:ph type="sldNum" sz="quarter" idx="5"/>
          </p:nvPr>
        </p:nvSpPr>
        <p:spPr>
          <a:ln/>
        </p:spPr>
        <p:txBody>
          <a:bodyPr/>
          <a:lstStyle/>
          <a:p>
            <a:fld id="{7F95FC95-5732-A744-951B-286E12E8E39F}" type="slidenum">
              <a:rPr lang="en-GB" altLang="en-US"/>
              <a:pPr/>
              <a:t>18</a:t>
            </a:fld>
            <a:endParaRPr lang="en-GB" altLang="en-US"/>
          </a:p>
        </p:txBody>
      </p:sp>
      <p:sp>
        <p:nvSpPr>
          <p:cNvPr id="128002" name="Rectangle 2">
            <a:extLst>
              <a:ext uri="{FF2B5EF4-FFF2-40B4-BE49-F238E27FC236}">
                <a16:creationId xmlns:a16="http://schemas.microsoft.com/office/drawing/2014/main" id="{376AC1A6-D4B9-40FD-0F36-B73E3D835471}"/>
              </a:ext>
            </a:extLst>
          </p:cNvPr>
          <p:cNvSpPr>
            <a:spLocks noChangeArrowheads="1" noTextEdit="1"/>
          </p:cNvSpPr>
          <p:nvPr>
            <p:ph type="sldImg"/>
          </p:nvPr>
        </p:nvSpPr>
        <p:spPr>
          <a:ln/>
        </p:spPr>
      </p:sp>
      <p:sp>
        <p:nvSpPr>
          <p:cNvPr id="128003" name="Rectangle 3">
            <a:extLst>
              <a:ext uri="{FF2B5EF4-FFF2-40B4-BE49-F238E27FC236}">
                <a16:creationId xmlns:a16="http://schemas.microsoft.com/office/drawing/2014/main" id="{88587949-05C4-1E10-A3FD-2401DD2EE551}"/>
              </a:ext>
            </a:extLst>
          </p:cNvPr>
          <p:cNvSpPr>
            <a:spLocks noGrp="1" noChangeArrowheads="1"/>
          </p:cNvSpPr>
          <p:nvPr>
            <p:ph type="body" idx="1"/>
          </p:nvPr>
        </p:nvSpPr>
        <p:spPr/>
        <p:txBody>
          <a:bodyPr/>
          <a:lstStyle/>
          <a:p>
            <a:r>
              <a:rPr lang="fi-FI" altLang="en-US"/>
              <a:t>Molemmat oleellisia sekä onnistuneelle testaukselle että korostuvat onnistuneelle testiautomaatiolle – sitä mitä ihminen sietää napisten ja oppii väistämään, automaatio saattaa kompastua helpommalla</a:t>
            </a:r>
          </a:p>
          <a:p>
            <a:endParaRPr lang="fi-FI" altLang="en-US"/>
          </a:p>
          <a:p>
            <a:r>
              <a:rPr lang="fi-FI" altLang="en-US">
                <a:latin typeface="Courier New" panose="02070309020205020404" pitchFamily="49" charset="0"/>
                <a:ea typeface="MS Mincho" panose="02020609040205080304" pitchFamily="49" charset="-128"/>
              </a:rPr>
              <a:t>Testattavuuden puute tarkoittaa tyypillisesti sitä, että saman asian voisi mahdollisesti toisella tavalla toteutetun ja määritellyn pohjatyön perusteella saada testattua nopeammin ja tehokkaammin, ja näin saavuttaa säästöjä ohjelmistokehitykseen kokonaisuutena. Testattavuuden vaikutus korostuu toistettaessa vastaavaa testausta, eli erityisesti testausautomaation osalta. </a:t>
            </a:r>
            <a:endParaRPr lang="fi-FI" altLang="en-US">
              <a:latin typeface="Courier New" panose="02070309020205020404" pitchFamily="49" charset="0"/>
              <a:cs typeface="Courier New" panose="02070309020205020404" pitchFamily="49" charset="0"/>
            </a:endParaRPr>
          </a:p>
          <a:p>
            <a:endParaRPr lang="en-GB"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AAA9453-6B83-CEB4-77DC-B9466E12B107}"/>
              </a:ext>
            </a:extLst>
          </p:cNvPr>
          <p:cNvSpPr>
            <a:spLocks noGrp="1" noChangeArrowheads="1"/>
          </p:cNvSpPr>
          <p:nvPr>
            <p:ph type="sldNum" sz="quarter" idx="5"/>
          </p:nvPr>
        </p:nvSpPr>
        <p:spPr>
          <a:ln/>
        </p:spPr>
        <p:txBody>
          <a:bodyPr/>
          <a:lstStyle/>
          <a:p>
            <a:fld id="{F295B724-AF84-6846-BFE8-1DDA4873E80F}" type="slidenum">
              <a:rPr lang="en-GB" altLang="en-US"/>
              <a:pPr/>
              <a:t>24</a:t>
            </a:fld>
            <a:endParaRPr lang="en-GB" altLang="en-US"/>
          </a:p>
        </p:txBody>
      </p:sp>
      <p:sp>
        <p:nvSpPr>
          <p:cNvPr id="129026" name="Rectangle 2">
            <a:extLst>
              <a:ext uri="{FF2B5EF4-FFF2-40B4-BE49-F238E27FC236}">
                <a16:creationId xmlns:a16="http://schemas.microsoft.com/office/drawing/2014/main" id="{2B7397D6-9D4C-932C-C734-6B38E9622B82}"/>
              </a:ext>
            </a:extLst>
          </p:cNvPr>
          <p:cNvSpPr>
            <a:spLocks noChangeArrowheads="1" noTextEdit="1"/>
          </p:cNvSpPr>
          <p:nvPr>
            <p:ph type="sldImg"/>
          </p:nvPr>
        </p:nvSpPr>
        <p:spPr>
          <a:ln/>
        </p:spPr>
      </p:sp>
      <p:sp>
        <p:nvSpPr>
          <p:cNvPr id="129027" name="Rectangle 3">
            <a:extLst>
              <a:ext uri="{FF2B5EF4-FFF2-40B4-BE49-F238E27FC236}">
                <a16:creationId xmlns:a16="http://schemas.microsoft.com/office/drawing/2014/main" id="{E1BEBB38-7215-2F73-38EF-D051AF8DC820}"/>
              </a:ext>
            </a:extLst>
          </p:cNvPr>
          <p:cNvSpPr>
            <a:spLocks noGrp="1" noChangeArrowheads="1"/>
          </p:cNvSpPr>
          <p:nvPr>
            <p:ph type="body" idx="1"/>
          </p:nvPr>
        </p:nvSpPr>
        <p:spPr/>
        <p:txBody>
          <a:bodyPr/>
          <a:lstStyle/>
          <a:p>
            <a:r>
              <a:rPr lang="fi-FI" altLang="en-US"/>
              <a:t>Automatisointi on osa testausstrategiaa, ei saman prosessin automatisointia</a:t>
            </a:r>
            <a:endParaRPr lang="en-GB"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A6BFA38-C14B-4A5D-AB3B-4FE7AD3FEFF1}"/>
              </a:ext>
            </a:extLst>
          </p:cNvPr>
          <p:cNvSpPr>
            <a:spLocks noGrp="1" noChangeArrowheads="1"/>
          </p:cNvSpPr>
          <p:nvPr>
            <p:ph type="sldNum" sz="quarter" idx="5"/>
          </p:nvPr>
        </p:nvSpPr>
        <p:spPr>
          <a:ln/>
        </p:spPr>
        <p:txBody>
          <a:bodyPr/>
          <a:lstStyle/>
          <a:p>
            <a:fld id="{5C6E1D04-C58C-6741-B30E-2E34C0C0FC8E}" type="slidenum">
              <a:rPr lang="en-GB" altLang="en-US"/>
              <a:pPr/>
              <a:t>27</a:t>
            </a:fld>
            <a:endParaRPr lang="en-GB" altLang="en-US"/>
          </a:p>
        </p:txBody>
      </p:sp>
      <p:sp>
        <p:nvSpPr>
          <p:cNvPr id="124930" name="Rectangle 2">
            <a:extLst>
              <a:ext uri="{FF2B5EF4-FFF2-40B4-BE49-F238E27FC236}">
                <a16:creationId xmlns:a16="http://schemas.microsoft.com/office/drawing/2014/main" id="{8F7DCBE5-B35B-918D-90D2-6A1573E1C4E4}"/>
              </a:ext>
            </a:extLst>
          </p:cNvPr>
          <p:cNvSpPr>
            <a:spLocks noChangeArrowheads="1" noTextEdit="1"/>
          </p:cNvSpPr>
          <p:nvPr>
            <p:ph type="sldImg"/>
          </p:nvPr>
        </p:nvSpPr>
        <p:spPr>
          <a:ln/>
        </p:spPr>
      </p:sp>
      <p:sp>
        <p:nvSpPr>
          <p:cNvPr id="124931" name="Rectangle 3">
            <a:extLst>
              <a:ext uri="{FF2B5EF4-FFF2-40B4-BE49-F238E27FC236}">
                <a16:creationId xmlns:a16="http://schemas.microsoft.com/office/drawing/2014/main" id="{3E37502C-C1D2-D061-BD0C-784110A349A2}"/>
              </a:ext>
            </a:extLst>
          </p:cNvPr>
          <p:cNvSpPr>
            <a:spLocks noGrp="1" noChangeArrowheads="1"/>
          </p:cNvSpPr>
          <p:nvPr>
            <p:ph type="body" idx="1"/>
          </p:nvPr>
        </p:nvSpPr>
        <p:spPr/>
        <p:txBody>
          <a:bodyPr/>
          <a:lstStyle/>
          <a:p>
            <a:r>
              <a:rPr lang="fi-FI" altLang="en-US" sz="1000">
                <a:solidFill>
                  <a:schemeClr val="folHlink"/>
                </a:solidFill>
              </a:rPr>
              <a:t>Testausautomaatio laajana käsitteenä: testauksen tukemisen välineet vs. testiautomaatio</a:t>
            </a:r>
          </a:p>
          <a:p>
            <a:pPr lvl="1"/>
            <a:r>
              <a:rPr lang="fi-FI" altLang="en-US" sz="1000"/>
              <a:t>Käyttöliittymän kautta tehtävä automatisointi </a:t>
            </a:r>
          </a:p>
          <a:p>
            <a:pPr lvl="1"/>
            <a:r>
              <a:rPr lang="fi-FI" altLang="en-US" sz="1000"/>
              <a:t>Rajapintojen läpi tehtävä automatisointi </a:t>
            </a:r>
          </a:p>
          <a:p>
            <a:pPr lvl="1"/>
            <a:r>
              <a:rPr lang="fi-FI" altLang="en-US" sz="1000"/>
              <a:t>Testausprosessin tuki</a:t>
            </a:r>
          </a:p>
          <a:p>
            <a:r>
              <a:rPr lang="fi-FI" altLang="en-US" sz="1000"/>
              <a:t>Automatisointitarpeet ja mahdollisuudet</a:t>
            </a:r>
          </a:p>
          <a:p>
            <a:pPr lvl="1"/>
            <a:r>
              <a:rPr lang="fi-FI" altLang="en-US" sz="1000"/>
              <a:t>Toimintaympäristön ja toimintatapojen vaikutukset</a:t>
            </a:r>
          </a:p>
          <a:p>
            <a:pPr lvl="1"/>
            <a:r>
              <a:rPr lang="fi-FI" altLang="en-US" sz="1000"/>
              <a:t>Testattavuuden arviointi, luominen ja mittaaminen </a:t>
            </a:r>
          </a:p>
          <a:p>
            <a:r>
              <a:rPr lang="fi-FI" altLang="en-US" sz="1000" b="1">
                <a:solidFill>
                  <a:schemeClr val="folHlink"/>
                </a:solidFill>
              </a:rPr>
              <a:t>Automatisointiratkaisun valinta ja ajoitus</a:t>
            </a:r>
          </a:p>
          <a:p>
            <a:pPr lvl="1"/>
            <a:r>
              <a:rPr lang="fi-FI" altLang="en-US" sz="1000" b="1"/>
              <a:t>Testiautomaatioprojektin perussäännöt</a:t>
            </a:r>
          </a:p>
          <a:p>
            <a:pPr lvl="1"/>
            <a:r>
              <a:rPr lang="fi-FI" altLang="en-US" sz="1000" b="1">
                <a:solidFill>
                  <a:schemeClr val="folHlink"/>
                </a:solidFill>
              </a:rPr>
              <a:t>Testausautomaation kannattavuuslaskelmat – kenelle automaatio todellisuudessa kannattaa?</a:t>
            </a:r>
          </a:p>
          <a:p>
            <a:r>
              <a:rPr lang="fi-FI" altLang="en-US" sz="1000">
                <a:solidFill>
                  <a:schemeClr val="folHlink"/>
                </a:solidFill>
              </a:rPr>
              <a:t>Toiminnan järkeistäminen ja välinepaletin integrointi</a:t>
            </a:r>
          </a:p>
          <a:p>
            <a:pPr lvl="1"/>
            <a:r>
              <a:rPr lang="fi-FI" altLang="en-US" sz="1000"/>
              <a:t>Automaatio suhteessa käsin tehtävään testaukseen</a:t>
            </a:r>
          </a:p>
          <a:p>
            <a:pPr lvl="1"/>
            <a:r>
              <a:rPr lang="fi-FI" altLang="en-US" sz="1000"/>
              <a:t>Automaation tulevaisuus</a:t>
            </a:r>
            <a:endParaRPr lang="en-GB" altLang="en-US" sz="1000"/>
          </a:p>
          <a:p>
            <a:endParaRPr lang="en-GB" altLang="en-US"/>
          </a:p>
          <a:p>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2363CD6-AAA7-F689-B942-2B78B675FF84}"/>
              </a:ext>
            </a:extLst>
          </p:cNvPr>
          <p:cNvSpPr>
            <a:spLocks noGrp="1" noChangeArrowheads="1"/>
          </p:cNvSpPr>
          <p:nvPr>
            <p:ph type="sldNum" sz="quarter" idx="5"/>
          </p:nvPr>
        </p:nvSpPr>
        <p:spPr>
          <a:ln/>
        </p:spPr>
        <p:txBody>
          <a:bodyPr/>
          <a:lstStyle/>
          <a:p>
            <a:fld id="{1EF52466-55B7-3043-A662-E5382640BCC3}" type="slidenum">
              <a:rPr lang="en-GB" altLang="en-US"/>
              <a:pPr/>
              <a:t>28</a:t>
            </a:fld>
            <a:endParaRPr lang="en-GB" altLang="en-US"/>
          </a:p>
        </p:txBody>
      </p:sp>
      <p:sp>
        <p:nvSpPr>
          <p:cNvPr id="135170" name="Rectangle 2">
            <a:extLst>
              <a:ext uri="{FF2B5EF4-FFF2-40B4-BE49-F238E27FC236}">
                <a16:creationId xmlns:a16="http://schemas.microsoft.com/office/drawing/2014/main" id="{C040C46D-8950-DE3D-2AE5-A80FE6DDF54D}"/>
              </a:ext>
            </a:extLst>
          </p:cNvPr>
          <p:cNvSpPr>
            <a:spLocks noChangeArrowheads="1" noTextEdit="1"/>
          </p:cNvSpPr>
          <p:nvPr>
            <p:ph type="sldImg"/>
          </p:nvPr>
        </p:nvSpPr>
        <p:spPr>
          <a:ln/>
        </p:spPr>
      </p:sp>
      <p:sp>
        <p:nvSpPr>
          <p:cNvPr id="135171" name="Rectangle 3">
            <a:extLst>
              <a:ext uri="{FF2B5EF4-FFF2-40B4-BE49-F238E27FC236}">
                <a16:creationId xmlns:a16="http://schemas.microsoft.com/office/drawing/2014/main" id="{6FB35365-4C35-CD62-AFAD-AED78AFEBA21}"/>
              </a:ext>
            </a:extLst>
          </p:cNvPr>
          <p:cNvSpPr>
            <a:spLocks noGrp="1" noChangeArrowheads="1"/>
          </p:cNvSpPr>
          <p:nvPr>
            <p:ph type="body" idx="1"/>
          </p:nvPr>
        </p:nvSpPr>
        <p:spPr/>
        <p:txBody>
          <a:bodyPr/>
          <a:lstStyle/>
          <a:p>
            <a:r>
              <a:rPr lang="fi-FI" altLang="en-US">
                <a:latin typeface="Courier New" panose="02070309020205020404" pitchFamily="49" charset="0"/>
                <a:ea typeface="MS Mincho" panose="02020609040205080304" pitchFamily="49" charset="-128"/>
              </a:rPr>
              <a:t>Testaajat ovat ensimmäisenä huomauttamassa, kun kehittäjät oikaisevat ja jättävät toimimatta sovittujen toimintatapojen mukaan. Silti on mielenkiintoista, että ei ymmärretä että testausautomaation käyttöönotto ja käyttäminen on merkittävä ohjelmistoprojekti, johon pätee samat säännöt. Automaatioskripteissä on bugeja ja niistä pitää yhtä lailla pitää kirjaa.</a:t>
            </a:r>
            <a:endParaRPr lang="en-GB" altLang="en-US">
              <a:latin typeface="Courier New" panose="02070309020205020404" pitchFamily="49" charset="0"/>
              <a:cs typeface="Courier New" panose="02070309020205020404" pitchFamily="49" charset="0"/>
            </a:endParaRPr>
          </a:p>
          <a:p>
            <a:endParaRPr lang="fi-FI" altLang="en-US"/>
          </a:p>
          <a:p>
            <a:r>
              <a:rPr lang="fi-FI" altLang="en-US">
                <a:latin typeface="Courier New" panose="02070309020205020404" pitchFamily="49" charset="0"/>
                <a:cs typeface="Courier New" panose="02070309020205020404" pitchFamily="49" charset="0"/>
              </a:rPr>
              <a:t>Hyvänä nyrkkisääntönä kannattaa pitää sitä että testaavan järjestelyn pitää olla yksinkertaisempi kuin toteutus, tai muuten testaavaan järjestelyyn luottaminen vaatii laajamittaista testausta. </a:t>
            </a:r>
          </a:p>
          <a:p>
            <a:endParaRPr lang="fi-FI" altLang="en-US">
              <a:latin typeface="Courier New" panose="02070309020205020404" pitchFamily="49" charset="0"/>
              <a:cs typeface="Courier New" panose="02070309020205020404" pitchFamily="49" charset="0"/>
            </a:endParaRPr>
          </a:p>
          <a:p>
            <a:r>
              <a:rPr lang="fi-FI" altLang="en-US">
                <a:latin typeface="Courier New" panose="02070309020205020404" pitchFamily="49" charset="0"/>
                <a:cs typeface="Courier New" panose="02070309020205020404" pitchFamily="49" charset="0"/>
              </a:rPr>
              <a:t>VÄLINEEN KÄYTTÖÖNOTTO on organisaatiomuutos! </a:t>
            </a:r>
            <a:endParaRPr lang="en-GB" altLang="en-US">
              <a:latin typeface="Courier New" panose="02070309020205020404" pitchFamily="49" charset="0"/>
              <a:cs typeface="Courier New" panose="02070309020205020404" pitchFamily="49"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48F7C7E-A5B7-EF87-7574-4FA40CE573DB}"/>
              </a:ext>
            </a:extLst>
          </p:cNvPr>
          <p:cNvSpPr>
            <a:spLocks noGrp="1" noChangeArrowheads="1"/>
          </p:cNvSpPr>
          <p:nvPr>
            <p:ph type="sldNum" sz="quarter" idx="5"/>
          </p:nvPr>
        </p:nvSpPr>
        <p:spPr>
          <a:ln/>
        </p:spPr>
        <p:txBody>
          <a:bodyPr/>
          <a:lstStyle/>
          <a:p>
            <a:fld id="{00BDC8FC-7A3C-AA43-B2D2-6AA004C1748C}" type="slidenum">
              <a:rPr lang="en-GB" altLang="en-US"/>
              <a:pPr/>
              <a:t>34</a:t>
            </a:fld>
            <a:endParaRPr lang="en-GB" altLang="en-US"/>
          </a:p>
        </p:txBody>
      </p:sp>
      <p:sp>
        <p:nvSpPr>
          <p:cNvPr id="65538" name="Rectangle 2">
            <a:extLst>
              <a:ext uri="{FF2B5EF4-FFF2-40B4-BE49-F238E27FC236}">
                <a16:creationId xmlns:a16="http://schemas.microsoft.com/office/drawing/2014/main" id="{73CCCD3B-1ECD-2731-7A96-6FC750AF3FF0}"/>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5539" name="Rectangle 3">
            <a:extLst>
              <a:ext uri="{FF2B5EF4-FFF2-40B4-BE49-F238E27FC236}">
                <a16:creationId xmlns:a16="http://schemas.microsoft.com/office/drawing/2014/main" id="{37784794-305B-295E-438A-D01DBBD9B5DE}"/>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Ensinnäkin, automatisoitavat testitapaukset ovat erilaisia ja voivat maksaa hyvinkin enemmän suunnitteluvaiheessa. </a:t>
            </a:r>
          </a:p>
          <a:p>
            <a:r>
              <a:rPr lang="fi-FI" altLang="en-US"/>
              <a:t>Ylläpitotarve romuttaa laskelman</a:t>
            </a:r>
          </a:p>
          <a:p>
            <a:r>
              <a:rPr lang="fi-FI" altLang="en-US"/>
              <a:t>Oletus että samoja testejä oikeasti ajettaisiin useaan kertaan – riskipohjaisesti miettien se ei välttämättä ole yleensäkään hyvä strategia</a:t>
            </a:r>
          </a:p>
          <a:p>
            <a:r>
              <a:rPr lang="fi-FI" altLang="en-US"/>
              <a:t>Oletus että julkaisut eivät vaadi uutta automatisointia – epärealistista vuoden tähtäimelläkin</a:t>
            </a:r>
          </a:p>
          <a:p>
            <a:endParaRPr lang="fi-FI" altLang="en-US"/>
          </a:p>
          <a:p>
            <a:r>
              <a:rPr lang="fi-FI" altLang="en-US"/>
              <a:t>Kysy aina että onko oikeasti tarpeen ajaa sama testi niin moneen kertaan??</a:t>
            </a:r>
          </a:p>
          <a:p>
            <a:r>
              <a:rPr lang="fi-FI" altLang="en-US"/>
              <a:t>Jos virheet itse asiassa löytyy käsin testatessa automaatiota laadittaessa, löytyvätkö ne automaatiolla??</a:t>
            </a:r>
            <a:endParaRPr lang="en-GB" altLang="en-US"/>
          </a:p>
          <a:p>
            <a:endParaRPr lang="en-GB"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2A870B0-8FA2-4DAA-DB15-2C8C7327CA2C}"/>
              </a:ext>
            </a:extLst>
          </p:cNvPr>
          <p:cNvSpPr>
            <a:spLocks noGrp="1" noChangeArrowheads="1"/>
          </p:cNvSpPr>
          <p:nvPr>
            <p:ph type="sldNum" sz="quarter" idx="5"/>
          </p:nvPr>
        </p:nvSpPr>
        <p:spPr>
          <a:ln/>
        </p:spPr>
        <p:txBody>
          <a:bodyPr/>
          <a:lstStyle/>
          <a:p>
            <a:fld id="{E31AF4FD-4076-9E40-AE3B-5AA87DC3D5D6}" type="slidenum">
              <a:rPr lang="en-GB" altLang="en-US"/>
              <a:pPr/>
              <a:t>35</a:t>
            </a:fld>
            <a:endParaRPr lang="en-GB" altLang="en-US"/>
          </a:p>
        </p:txBody>
      </p:sp>
      <p:sp>
        <p:nvSpPr>
          <p:cNvPr id="67586" name="Rectangle 2">
            <a:extLst>
              <a:ext uri="{FF2B5EF4-FFF2-40B4-BE49-F238E27FC236}">
                <a16:creationId xmlns:a16="http://schemas.microsoft.com/office/drawing/2014/main" id="{8C18C853-59ED-D18A-165E-DE814DDEA250}"/>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7587" name="Rectangle 3">
            <a:extLst>
              <a:ext uri="{FF2B5EF4-FFF2-40B4-BE49-F238E27FC236}">
                <a16:creationId xmlns:a16="http://schemas.microsoft.com/office/drawing/2014/main" id="{CEFBCF38-9C59-CDAB-1D41-DA28E52C61A8}"/>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Maailman parhaat raportoi 15-20 % kaikista virheistä löytyy automaatiolla. Ja onko se löytynyt automaatiolla, jos se löytyy valmistellessa? </a:t>
            </a:r>
          </a:p>
          <a:p>
            <a:endParaRPr lang="fi-FI" altLang="en-US"/>
          </a:p>
          <a:p>
            <a:r>
              <a:rPr lang="fi-FI" altLang="en-US"/>
              <a:t>(veracity)</a:t>
            </a:r>
          </a:p>
          <a:p>
            <a:endParaRPr lang="en-GB"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0C3C7FD-3864-2FED-54F8-C9A7F8030230}"/>
              </a:ext>
            </a:extLst>
          </p:cNvPr>
          <p:cNvSpPr>
            <a:spLocks noGrp="1" noChangeArrowheads="1"/>
          </p:cNvSpPr>
          <p:nvPr>
            <p:ph type="sldNum" sz="quarter" idx="5"/>
          </p:nvPr>
        </p:nvSpPr>
        <p:spPr>
          <a:ln/>
        </p:spPr>
        <p:txBody>
          <a:bodyPr/>
          <a:lstStyle/>
          <a:p>
            <a:fld id="{3FF4E37A-8D94-5946-B653-B52A2FA1AA5A}" type="slidenum">
              <a:rPr lang="en-GB" altLang="en-US"/>
              <a:pPr/>
              <a:t>36</a:t>
            </a:fld>
            <a:endParaRPr lang="en-GB" altLang="en-US"/>
          </a:p>
        </p:txBody>
      </p:sp>
      <p:sp>
        <p:nvSpPr>
          <p:cNvPr id="125954" name="Rectangle 2">
            <a:extLst>
              <a:ext uri="{FF2B5EF4-FFF2-40B4-BE49-F238E27FC236}">
                <a16:creationId xmlns:a16="http://schemas.microsoft.com/office/drawing/2014/main" id="{4098B77E-F1C9-3E90-FFEB-0CB242442892}"/>
              </a:ext>
            </a:extLst>
          </p:cNvPr>
          <p:cNvSpPr>
            <a:spLocks noChangeArrowheads="1" noTextEdit="1"/>
          </p:cNvSpPr>
          <p:nvPr>
            <p:ph type="sldImg"/>
          </p:nvPr>
        </p:nvSpPr>
        <p:spPr>
          <a:ln/>
        </p:spPr>
      </p:sp>
      <p:sp>
        <p:nvSpPr>
          <p:cNvPr id="125955" name="Rectangle 3">
            <a:extLst>
              <a:ext uri="{FF2B5EF4-FFF2-40B4-BE49-F238E27FC236}">
                <a16:creationId xmlns:a16="http://schemas.microsoft.com/office/drawing/2014/main" id="{7D1130C7-3DA5-B8A3-2CF3-3DF12932D8A0}"/>
              </a:ext>
            </a:extLst>
          </p:cNvPr>
          <p:cNvSpPr>
            <a:spLocks noGrp="1" noChangeArrowheads="1"/>
          </p:cNvSpPr>
          <p:nvPr>
            <p:ph type="body" idx="1"/>
          </p:nvPr>
        </p:nvSpPr>
        <p:spPr/>
        <p:txBody>
          <a:bodyPr/>
          <a:lstStyle/>
          <a:p>
            <a:r>
              <a:rPr lang="fi-FI" altLang="en-US" sz="1000">
                <a:solidFill>
                  <a:schemeClr val="folHlink"/>
                </a:solidFill>
              </a:rPr>
              <a:t>Jotkin välineet on tärkeää integroida yhteen, mutta kaikkein tärkeintä on integroida välineet ihmisiin ja heidän toimintatapohinsa!!</a:t>
            </a:r>
          </a:p>
          <a:p>
            <a:endParaRPr lang="fi-FI" altLang="en-US" sz="1000">
              <a:solidFill>
                <a:schemeClr val="folHlink"/>
              </a:solidFill>
            </a:endParaRPr>
          </a:p>
          <a:p>
            <a:r>
              <a:rPr lang="fi-FI" altLang="en-US" sz="1000">
                <a:solidFill>
                  <a:schemeClr val="folHlink"/>
                </a:solidFill>
              </a:rPr>
              <a:t>Testausautomaatio laajana käsitteenä: testauksen tukemisen välineet vs. testiautomaatio</a:t>
            </a:r>
          </a:p>
          <a:p>
            <a:pPr lvl="1"/>
            <a:r>
              <a:rPr lang="fi-FI" altLang="en-US" sz="1000"/>
              <a:t>Käyttöliittymän kautta tehtävä automatisointi </a:t>
            </a:r>
          </a:p>
          <a:p>
            <a:pPr lvl="1"/>
            <a:r>
              <a:rPr lang="fi-FI" altLang="en-US" sz="1000"/>
              <a:t>Rajapintojen läpi tehtävä automatisointi </a:t>
            </a:r>
          </a:p>
          <a:p>
            <a:pPr lvl="1"/>
            <a:r>
              <a:rPr lang="fi-FI" altLang="en-US" sz="1000"/>
              <a:t>Testausprosessin tuki</a:t>
            </a:r>
          </a:p>
          <a:p>
            <a:r>
              <a:rPr lang="fi-FI" altLang="en-US" sz="1000"/>
              <a:t>Automatisointitarpeet ja mahdollisuudet</a:t>
            </a:r>
          </a:p>
          <a:p>
            <a:pPr lvl="1"/>
            <a:r>
              <a:rPr lang="fi-FI" altLang="en-US" sz="1000"/>
              <a:t>Toimintaympäristön ja toimintatapojen vaikutukset</a:t>
            </a:r>
          </a:p>
          <a:p>
            <a:pPr lvl="1"/>
            <a:r>
              <a:rPr lang="fi-FI" altLang="en-US" sz="1000"/>
              <a:t>Testattavuuden arviointi, luominen ja mittaaminen </a:t>
            </a:r>
          </a:p>
          <a:p>
            <a:r>
              <a:rPr lang="fi-FI" altLang="en-US" sz="1000">
                <a:solidFill>
                  <a:schemeClr val="folHlink"/>
                </a:solidFill>
              </a:rPr>
              <a:t>Automatisointiratkaisun valinta ja ajoitus</a:t>
            </a:r>
          </a:p>
          <a:p>
            <a:pPr lvl="1"/>
            <a:r>
              <a:rPr lang="fi-FI" altLang="en-US" sz="1000"/>
              <a:t>Testiautomaatioprojektin perussäännöt</a:t>
            </a:r>
          </a:p>
          <a:p>
            <a:pPr lvl="1"/>
            <a:r>
              <a:rPr lang="fi-FI" altLang="en-US" sz="1000">
                <a:solidFill>
                  <a:schemeClr val="folHlink"/>
                </a:solidFill>
              </a:rPr>
              <a:t>Testausautomaation kannattavuuslaskelmat – kenelle automaatio todellisuudessa kannattaa?</a:t>
            </a:r>
          </a:p>
          <a:p>
            <a:r>
              <a:rPr lang="fi-FI" altLang="en-US" sz="1000" b="1">
                <a:solidFill>
                  <a:schemeClr val="folHlink"/>
                </a:solidFill>
              </a:rPr>
              <a:t>Toiminnan järkeistäminen ja välinepaletin integrointi</a:t>
            </a:r>
          </a:p>
          <a:p>
            <a:pPr lvl="1"/>
            <a:r>
              <a:rPr lang="fi-FI" altLang="en-US" sz="1000" b="1"/>
              <a:t>Automaatio suhteessa käsin tehtävään testaukseen</a:t>
            </a:r>
          </a:p>
          <a:p>
            <a:pPr lvl="1"/>
            <a:r>
              <a:rPr lang="fi-FI" altLang="en-US" sz="1000" b="1"/>
              <a:t>Automaation tulevaisuus</a:t>
            </a:r>
            <a:endParaRPr lang="en-GB" altLang="en-US" sz="1000" b="1"/>
          </a:p>
          <a:p>
            <a:endParaRPr lang="en-GB" altLang="en-US" b="1"/>
          </a:p>
          <a:p>
            <a:endParaRPr lang="en-GB" altLang="en-US"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2CA1D96-197F-5F41-638D-ED32CD3A8195}"/>
              </a:ext>
            </a:extLst>
          </p:cNvPr>
          <p:cNvSpPr>
            <a:spLocks noGrp="1" noChangeArrowheads="1"/>
          </p:cNvSpPr>
          <p:nvPr>
            <p:ph type="sldNum" sz="quarter" idx="5"/>
          </p:nvPr>
        </p:nvSpPr>
        <p:spPr>
          <a:ln/>
        </p:spPr>
        <p:txBody>
          <a:bodyPr/>
          <a:lstStyle/>
          <a:p>
            <a:fld id="{67D3B6E8-E7DF-A54C-9135-B57DE417F6B6}" type="slidenum">
              <a:rPr lang="en-GB" altLang="en-US"/>
              <a:pPr/>
              <a:t>37</a:t>
            </a:fld>
            <a:endParaRPr lang="en-GB" altLang="en-US"/>
          </a:p>
        </p:txBody>
      </p:sp>
      <p:sp>
        <p:nvSpPr>
          <p:cNvPr id="69634" name="Rectangle 2">
            <a:extLst>
              <a:ext uri="{FF2B5EF4-FFF2-40B4-BE49-F238E27FC236}">
                <a16:creationId xmlns:a16="http://schemas.microsoft.com/office/drawing/2014/main" id="{3FB433BD-36DF-6A78-7A12-89B3C6B996A2}"/>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9635" name="Rectangle 3">
            <a:extLst>
              <a:ext uri="{FF2B5EF4-FFF2-40B4-BE49-F238E27FC236}">
                <a16:creationId xmlns:a16="http://schemas.microsoft.com/office/drawing/2014/main" id="{FA60B57A-179C-52CB-37E1-C1A4438ED02B}"/>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b="1">
                <a:latin typeface="Arial" panose="020B0604020202020204" pitchFamily="34" charset="0"/>
                <a:cs typeface="Arial" panose="020B0604020202020204" pitchFamily="34" charset="0"/>
              </a:rPr>
              <a:t>1. Testaus on ”sarja toimintoja”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Itse asiassa, testaus on vuorovaikutusta, jota rytmittää ohjelmiston arviointi. Vaikka on hyödyllistä tunnistaa sarja toimintoja joita käydään läpi, on myös tärkeää ymmärtää että testauksen jättäminen tälle tasolle luo liian kevyen joukon testejä. Monet vuorovaikutuksista ovat niin monimutkaisia, moniselitteisiä ja muuttuvia että niitä ei voida kuvata järkevästi etukäteen.</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2. Testaus tarkoittaa samojen asioiden toistamista kerta toisensa jälkeen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Jos testitapauksella ei alkujaan löydy virhettä, on todennäköistä että sillä ei koskaan löydy virhettä ellei järjestelmään ilmaannu uutta virhettä. Jos testeissä on vaihtelevuutta, kuten yleensä käsin testatessa on, myös jo olemassa olevien virheiden paljastuminen on mahdollista uusien syntyneiden lisäksi. Bach raportoi Borlandin kehityksessä useiden automatisointivuosien jälkeen yli 80 % virheistä löytyneen edelleen käsin tehtävillä testeillä. Erittäin toistettavat testit voivat itse asiassa minimoida mahdollisuuden löytää tärkeitä ongelmia, vähän niinkuin se että kävelisi miinakentällä toisen jalanjäljissä minimoisi mahdollisuuden räjäyttää miina.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3. Voimme automatisoida testauksen toiminnot</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Jotkut asiat ovat vaikeita koneelle, mutta helppoja ihmisille. Erityisesti testauksen tulosten arviointi ”onko tämä oikein” on moniulotteista ja kaikkia ulottuvuuksia ei voi automatisoida. Eikä välttämättä edes ajattele ennen kuin niihin törmää käytännössä.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 </a:t>
            </a:r>
          </a:p>
          <a:p>
            <a:r>
              <a:rPr lang="fi-FI" altLang="en-US" b="1">
                <a:latin typeface="Arial" panose="020B0604020202020204" pitchFamily="34" charset="0"/>
                <a:cs typeface="Arial" panose="020B0604020202020204" pitchFamily="34" charset="0"/>
              </a:rPr>
              <a:t>4. Automatisoitu testi on nopeampi koska se ei tarvitse ihmisen puuttumista asiaan</a:t>
            </a:r>
          </a:p>
          <a:p>
            <a:r>
              <a:rPr lang="fi-FI" altLang="en-US">
                <a:latin typeface="Arial" panose="020B0604020202020204" pitchFamily="34" charset="0"/>
                <a:cs typeface="Arial" panose="020B0604020202020204" pitchFamily="34" charset="0"/>
              </a:rPr>
              <a:t>Kaikki automatisoidut testit vaativat ihmisen puuttumista asiaan, ainakin rikkinäisten testien korjaamisessa ja tulosten analysoinnissa – onko virhe testissä vai testattavassa sovelluksessa.</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5. Automaatio vähentää ihmisten tekemiä virheitä</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 vähentää joitain virheitä, mutta toisaalta luo toisenlaisia virheitä. Automaatiolla voi päästä eroon virheistä joita ihmiset tekevät kun annetaan tehtäväksi lista yksinkertaisia ja puuduttavia tehtäviä. Ihmisillä on ainakin periaatteessa paremmat mahdollisuudet käyttää järkeään samalla ja ajatella niissäkin ulottuvuuksissa joita ei ole tullut automatisoitua.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6. Käsin tehtävän ja automatisoidun testauksen kuluja ja hyötyjä voidaan järkevästi verrata</a:t>
            </a:r>
          </a:p>
          <a:p>
            <a:r>
              <a:rPr lang="fi-FI" altLang="en-US">
                <a:latin typeface="Arial" panose="020B0604020202020204" pitchFamily="34" charset="0"/>
                <a:cs typeface="Arial" panose="020B0604020202020204" pitchFamily="34" charset="0"/>
              </a:rPr>
              <a:t>Käsin testaaminen ja automatisoitu testaaminen ovat hyvin erilaisia prosesseja eivätkä kaksi tapaa suorittaa sama prosessi – ihminen kykenee näkemään asioita moniulotteisesti samaa prosessia suorittaessaan ja tämä ero on merkittävä. Niillä on tapana löytää erilaisia virheitä. Niinpä suora vertailu on mahdollista, mutta merkityksetöntä. Tasan samoja testejä tuskin tehtäisiin käsin tai välttämättä olisi oikeasti tarpeenkaan tehdä käsin. Automaatio on osa moniulotteista hyvää testausstrategiaa.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7. Automaatio johtaa merkittäviin resurssikustannussäästöihin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Automaation kustannus muodostuu automaation kehittämisestä, käyttämisestä, ylläpitämisestä ja automaation aiheuttaminen uusien tehtävien tekemisen kustannuksesta (testitapauksien tarkempi dokumentointi, automaation testaaminen ja dokumentointi, tulosten läpikäynti, muutosten analysointi automaatiovaikutusmielessä, jaetun automaatiotestijakson kehittämisen koordinointi, testien toimivuus useissa ympäristöissä). Jäljelle jää edelleen paljon käsin tehtävää testausta. Automaatiolla ei yleensä vähennetä työtä.</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8. Automaatio ei vaikuta heikentävästi testausprojektiin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On vaarallista automatisoida jotain mitä ei ymmärretä. Testausstrategia ja automaation osuus siinä pitää ymmärtää ennen automaatiota, tai tekninen ihmetys saattaa peittää alleen todellisen tavoitteen eli sovelluksen testaamisen. Vanhoja testejä edellisiltä kehittäjiltä ei uskalleta heittää pois, vaan niitä korjaillaan puolisokkona, koska ne saattavat olla oleellisia.</a:t>
            </a:r>
          </a:p>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7C37B12-3DAA-67D8-AEB6-23D7350C5E2D}"/>
              </a:ext>
            </a:extLst>
          </p:cNvPr>
          <p:cNvSpPr>
            <a:spLocks noGrp="1" noChangeArrowheads="1"/>
          </p:cNvSpPr>
          <p:nvPr>
            <p:ph type="sldNum" sz="quarter" idx="5"/>
          </p:nvPr>
        </p:nvSpPr>
        <p:spPr>
          <a:ln/>
        </p:spPr>
        <p:txBody>
          <a:bodyPr/>
          <a:lstStyle/>
          <a:p>
            <a:fld id="{473AC158-91A0-B748-A629-96321AE7464C}" type="slidenum">
              <a:rPr lang="en-GB" altLang="en-US"/>
              <a:pPr/>
              <a:t>3</a:t>
            </a:fld>
            <a:endParaRPr lang="en-GB" altLang="en-US"/>
          </a:p>
        </p:txBody>
      </p:sp>
      <p:sp>
        <p:nvSpPr>
          <p:cNvPr id="137218" name="Rectangle 2">
            <a:extLst>
              <a:ext uri="{FF2B5EF4-FFF2-40B4-BE49-F238E27FC236}">
                <a16:creationId xmlns:a16="http://schemas.microsoft.com/office/drawing/2014/main" id="{7C7345C1-9BD1-311C-6E0E-33476C9D11A6}"/>
              </a:ext>
            </a:extLst>
          </p:cNvPr>
          <p:cNvSpPr>
            <a:spLocks noChangeArrowheads="1" noTextEdit="1"/>
          </p:cNvSpPr>
          <p:nvPr>
            <p:ph type="sldImg"/>
          </p:nvPr>
        </p:nvSpPr>
        <p:spPr>
          <a:ln/>
        </p:spPr>
      </p:sp>
      <p:sp>
        <p:nvSpPr>
          <p:cNvPr id="137219" name="Rectangle 3">
            <a:extLst>
              <a:ext uri="{FF2B5EF4-FFF2-40B4-BE49-F238E27FC236}">
                <a16:creationId xmlns:a16="http://schemas.microsoft.com/office/drawing/2014/main" id="{4F689407-1BD5-C19C-D625-2DC50C99DBDB}"/>
              </a:ext>
            </a:extLst>
          </p:cNvPr>
          <p:cNvSpPr>
            <a:spLocks noGrp="1" noChangeArrowheads="1"/>
          </p:cNvSpPr>
          <p:nvPr>
            <p:ph type="body" idx="1"/>
          </p:nvPr>
        </p:nvSpPr>
        <p:spPr/>
        <p:txBody>
          <a:bodyPr/>
          <a:lstStyle/>
          <a:p>
            <a:r>
              <a:rPr lang="fi-FI" altLang="en-US"/>
              <a:t>Positiivisia / negatiivisia?</a:t>
            </a:r>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39A2DBF-7ABF-E668-D2D9-DB0B0DD4F197}"/>
              </a:ext>
            </a:extLst>
          </p:cNvPr>
          <p:cNvSpPr>
            <a:spLocks noGrp="1" noChangeArrowheads="1"/>
          </p:cNvSpPr>
          <p:nvPr>
            <p:ph type="sldNum" sz="quarter" idx="5"/>
          </p:nvPr>
        </p:nvSpPr>
        <p:spPr>
          <a:ln/>
        </p:spPr>
        <p:txBody>
          <a:bodyPr/>
          <a:lstStyle/>
          <a:p>
            <a:fld id="{3A5646E4-E4F5-A842-94E3-5B807BB9E8D2}" type="slidenum">
              <a:rPr lang="en-GB" altLang="en-US"/>
              <a:pPr/>
              <a:t>4</a:t>
            </a:fld>
            <a:endParaRPr lang="en-GB" altLang="en-US"/>
          </a:p>
        </p:txBody>
      </p:sp>
      <p:sp>
        <p:nvSpPr>
          <p:cNvPr id="122882" name="Rectangle 2">
            <a:extLst>
              <a:ext uri="{FF2B5EF4-FFF2-40B4-BE49-F238E27FC236}">
                <a16:creationId xmlns:a16="http://schemas.microsoft.com/office/drawing/2014/main" id="{7EC861B5-F26B-4BD1-CE21-DE2A4A91CB48}"/>
              </a:ext>
            </a:extLst>
          </p:cNvPr>
          <p:cNvSpPr>
            <a:spLocks noChangeArrowheads="1" noTextEdit="1"/>
          </p:cNvSpPr>
          <p:nvPr>
            <p:ph type="sldImg"/>
          </p:nvPr>
        </p:nvSpPr>
        <p:spPr>
          <a:ln/>
        </p:spPr>
      </p:sp>
      <p:sp>
        <p:nvSpPr>
          <p:cNvPr id="122883" name="Rectangle 3">
            <a:extLst>
              <a:ext uri="{FF2B5EF4-FFF2-40B4-BE49-F238E27FC236}">
                <a16:creationId xmlns:a16="http://schemas.microsoft.com/office/drawing/2014/main" id="{FE76E5FB-A1D8-31DD-211B-1DA6DE4F8BB0}"/>
              </a:ext>
            </a:extLst>
          </p:cNvPr>
          <p:cNvSpPr>
            <a:spLocks noGrp="1" noChangeArrowheads="1"/>
          </p:cNvSpPr>
          <p:nvPr>
            <p:ph type="body" idx="1"/>
          </p:nvPr>
        </p:nvSpPr>
        <p:spPr/>
        <p:txBody>
          <a:bodyPr/>
          <a:lstStyle/>
          <a:p>
            <a:r>
              <a:rPr lang="fi-FI" altLang="en-US" sz="1000">
                <a:solidFill>
                  <a:schemeClr val="folHlink"/>
                </a:solidFill>
              </a:rPr>
              <a:t>Testausautomaatio laajana käsitteenä: testauksen tukemisen välineet vs. testiautomaatio</a:t>
            </a:r>
          </a:p>
          <a:p>
            <a:pPr lvl="1"/>
            <a:r>
              <a:rPr lang="fi-FI" altLang="en-US" sz="1000"/>
              <a:t>Käyttöliittymän kautta tehtävä automatisointi </a:t>
            </a:r>
          </a:p>
          <a:p>
            <a:pPr lvl="1"/>
            <a:r>
              <a:rPr lang="fi-FI" altLang="en-US" sz="1000"/>
              <a:t>Rajapintojen läpi tehtävä automatisointi </a:t>
            </a:r>
          </a:p>
          <a:p>
            <a:pPr lvl="1"/>
            <a:r>
              <a:rPr lang="fi-FI" altLang="en-US" sz="1000"/>
              <a:t>Testausprosessin tuki</a:t>
            </a:r>
          </a:p>
          <a:p>
            <a:r>
              <a:rPr lang="fi-FI" altLang="en-US" sz="1000"/>
              <a:t>Automatisointitarpeet ja mahdollisuudet</a:t>
            </a:r>
          </a:p>
          <a:p>
            <a:pPr lvl="1"/>
            <a:r>
              <a:rPr lang="fi-FI" altLang="en-US" sz="1000"/>
              <a:t>Toimintaympäristön ja toimintatapojen vaikutukset</a:t>
            </a:r>
          </a:p>
          <a:p>
            <a:pPr lvl="1"/>
            <a:r>
              <a:rPr lang="fi-FI" altLang="en-US" sz="1000"/>
              <a:t>Testattavuuden arviointi, luominen ja mittaaminen </a:t>
            </a:r>
          </a:p>
          <a:p>
            <a:r>
              <a:rPr lang="fi-FI" altLang="en-US" sz="1000">
                <a:solidFill>
                  <a:schemeClr val="folHlink"/>
                </a:solidFill>
              </a:rPr>
              <a:t>Automatisointiratkaisun valinta ja ajoitus</a:t>
            </a:r>
          </a:p>
          <a:p>
            <a:pPr lvl="1"/>
            <a:r>
              <a:rPr lang="fi-FI" altLang="en-US" sz="1000"/>
              <a:t>Testiautomaatioprojektin perussäännöt</a:t>
            </a:r>
          </a:p>
          <a:p>
            <a:pPr lvl="1"/>
            <a:r>
              <a:rPr lang="fi-FI" altLang="en-US" sz="1000">
                <a:solidFill>
                  <a:schemeClr val="folHlink"/>
                </a:solidFill>
              </a:rPr>
              <a:t>Testausautomaation kannattavuuslaskelmat – kenelle automaatio todellisuudessa kannattaa?</a:t>
            </a:r>
          </a:p>
          <a:p>
            <a:r>
              <a:rPr lang="fi-FI" altLang="en-US" sz="1000">
                <a:solidFill>
                  <a:schemeClr val="folHlink"/>
                </a:solidFill>
              </a:rPr>
              <a:t>Toiminnan järkeistäminen ja välinepaletin integrointi</a:t>
            </a:r>
          </a:p>
          <a:p>
            <a:pPr lvl="1"/>
            <a:r>
              <a:rPr lang="fi-FI" altLang="en-US" sz="1000"/>
              <a:t>Automaatio suhteessa käsin tehtävään testaukseen</a:t>
            </a:r>
          </a:p>
          <a:p>
            <a:pPr lvl="1"/>
            <a:r>
              <a:rPr lang="fi-FI" altLang="en-US" sz="1000"/>
              <a:t>Automaation tulevaisuus</a:t>
            </a:r>
            <a:endParaRPr lang="en-GB" altLang="en-US" sz="1000"/>
          </a:p>
          <a:p>
            <a:endParaRPr lang="en-GB" altLang="en-US"/>
          </a:p>
          <a:p>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5068CC8-930A-FF0B-3932-583E2AD8E0E0}"/>
              </a:ext>
            </a:extLst>
          </p:cNvPr>
          <p:cNvSpPr>
            <a:spLocks noGrp="1" noChangeArrowheads="1"/>
          </p:cNvSpPr>
          <p:nvPr>
            <p:ph type="sldNum" sz="quarter" idx="5"/>
          </p:nvPr>
        </p:nvSpPr>
        <p:spPr>
          <a:ln/>
        </p:spPr>
        <p:txBody>
          <a:bodyPr/>
          <a:lstStyle/>
          <a:p>
            <a:fld id="{873341C1-2060-9E45-B5FC-D3E01466B694}" type="slidenum">
              <a:rPr lang="en-GB" altLang="en-US"/>
              <a:pPr/>
              <a:t>8</a:t>
            </a:fld>
            <a:endParaRPr lang="en-GB" altLang="en-US"/>
          </a:p>
        </p:txBody>
      </p:sp>
      <p:sp>
        <p:nvSpPr>
          <p:cNvPr id="123906" name="Rectangle 2">
            <a:extLst>
              <a:ext uri="{FF2B5EF4-FFF2-40B4-BE49-F238E27FC236}">
                <a16:creationId xmlns:a16="http://schemas.microsoft.com/office/drawing/2014/main" id="{87B09724-1493-FC8A-DC73-5E0E2A6DF837}"/>
              </a:ext>
            </a:extLst>
          </p:cNvPr>
          <p:cNvSpPr>
            <a:spLocks noChangeArrowheads="1" noTextEdit="1"/>
          </p:cNvSpPr>
          <p:nvPr>
            <p:ph type="sldImg"/>
          </p:nvPr>
        </p:nvSpPr>
        <p:spPr>
          <a:ln/>
        </p:spPr>
      </p:sp>
      <p:sp>
        <p:nvSpPr>
          <p:cNvPr id="123907" name="Rectangle 3">
            <a:extLst>
              <a:ext uri="{FF2B5EF4-FFF2-40B4-BE49-F238E27FC236}">
                <a16:creationId xmlns:a16="http://schemas.microsoft.com/office/drawing/2014/main" id="{68BC013A-264E-767E-485D-CD62405DB0F5}"/>
              </a:ext>
            </a:extLst>
          </p:cNvPr>
          <p:cNvSpPr>
            <a:spLocks noGrp="1" noChangeArrowheads="1"/>
          </p:cNvSpPr>
          <p:nvPr>
            <p:ph type="body" idx="1"/>
          </p:nvPr>
        </p:nvSpPr>
        <p:spPr/>
        <p:txBody>
          <a:bodyPr/>
          <a:lstStyle/>
          <a:p>
            <a:r>
              <a:rPr lang="fi-FI" altLang="en-US" sz="1000">
                <a:solidFill>
                  <a:schemeClr val="folHlink"/>
                </a:solidFill>
              </a:rPr>
              <a:t>Testausautomaatio laajana käsitteenä: testauksen tukemisen välineet vs. testiautomaatio</a:t>
            </a:r>
          </a:p>
          <a:p>
            <a:pPr lvl="1"/>
            <a:r>
              <a:rPr lang="fi-FI" altLang="en-US" sz="1000"/>
              <a:t>Käyttöliittymän kautta tehtävä automatisointi </a:t>
            </a:r>
          </a:p>
          <a:p>
            <a:pPr lvl="1"/>
            <a:r>
              <a:rPr lang="fi-FI" altLang="en-US" sz="1000"/>
              <a:t>Rajapintojen läpi tehtävä automatisointi </a:t>
            </a:r>
          </a:p>
          <a:p>
            <a:pPr lvl="1"/>
            <a:r>
              <a:rPr lang="fi-FI" altLang="en-US" sz="1000"/>
              <a:t>Testausprosessin tuki</a:t>
            </a:r>
          </a:p>
          <a:p>
            <a:r>
              <a:rPr lang="fi-FI" altLang="en-US" sz="1000" b="1"/>
              <a:t>Automatisointitarpeet ja mahdollisuudet</a:t>
            </a:r>
          </a:p>
          <a:p>
            <a:pPr lvl="1"/>
            <a:r>
              <a:rPr lang="fi-FI" altLang="en-US" sz="1000" b="1"/>
              <a:t>Toimintaympäristön ja toimintatapojen vaikutukset</a:t>
            </a:r>
          </a:p>
          <a:p>
            <a:pPr lvl="1"/>
            <a:r>
              <a:rPr lang="fi-FI" altLang="en-US" sz="1000" b="1"/>
              <a:t>Testattavuuden arviointi, luominen ja mittaaminen </a:t>
            </a:r>
          </a:p>
          <a:p>
            <a:r>
              <a:rPr lang="fi-FI" altLang="en-US" sz="1000">
                <a:solidFill>
                  <a:schemeClr val="folHlink"/>
                </a:solidFill>
              </a:rPr>
              <a:t>Automatisointiratkaisun valinta ja ajoitus</a:t>
            </a:r>
          </a:p>
          <a:p>
            <a:pPr lvl="1"/>
            <a:r>
              <a:rPr lang="fi-FI" altLang="en-US" sz="1000"/>
              <a:t>Testiautomaatioprojektin perussäännöt</a:t>
            </a:r>
          </a:p>
          <a:p>
            <a:pPr lvl="1"/>
            <a:r>
              <a:rPr lang="fi-FI" altLang="en-US" sz="1000">
                <a:solidFill>
                  <a:schemeClr val="folHlink"/>
                </a:solidFill>
              </a:rPr>
              <a:t>Testausautomaation kannattavuuslaskelmat – kenelle automaatio todellisuudessa kannattaa?</a:t>
            </a:r>
          </a:p>
          <a:p>
            <a:r>
              <a:rPr lang="fi-FI" altLang="en-US" sz="1000">
                <a:solidFill>
                  <a:schemeClr val="folHlink"/>
                </a:solidFill>
              </a:rPr>
              <a:t>Toiminnan järkeistäminen ja välinepaletin integrointi</a:t>
            </a:r>
          </a:p>
          <a:p>
            <a:pPr lvl="1"/>
            <a:r>
              <a:rPr lang="fi-FI" altLang="en-US" sz="1000"/>
              <a:t>Automaatio suhteessa käsin tehtävään testaukseen</a:t>
            </a:r>
          </a:p>
          <a:p>
            <a:pPr lvl="1"/>
            <a:r>
              <a:rPr lang="fi-FI" altLang="en-US" sz="1000"/>
              <a:t>Automaation tulevaisuus</a:t>
            </a:r>
            <a:endParaRPr lang="en-GB" altLang="en-US" sz="1000"/>
          </a:p>
          <a:p>
            <a:endParaRPr lang="en-GB" altLang="en-US"/>
          </a:p>
          <a:p>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8D41E3B0-778E-50C4-1E6C-4B4AD294DF1D}"/>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38A26101-B8FC-F915-D5D6-9006FB429D3C}"/>
              </a:ext>
            </a:extLst>
          </p:cNvPr>
          <p:cNvSpPr>
            <a:spLocks noGrp="1" noChangeArrowheads="1"/>
          </p:cNvSpPr>
          <p:nvPr>
            <p:ph type="sldNum" sz="quarter" idx="5"/>
          </p:nvPr>
        </p:nvSpPr>
        <p:spPr>
          <a:ln/>
        </p:spPr>
        <p:txBody>
          <a:bodyPr/>
          <a:lstStyle/>
          <a:p>
            <a:fld id="{EFE9735F-0D22-834F-AD33-0AD8C2CC7317}" type="slidenum">
              <a:rPr lang="en-GB" altLang="en-US"/>
              <a:pPr/>
              <a:t>10</a:t>
            </a:fld>
            <a:endParaRPr lang="en-GB" altLang="en-US"/>
          </a:p>
        </p:txBody>
      </p:sp>
      <p:sp>
        <p:nvSpPr>
          <p:cNvPr id="50178" name="Rectangle 2">
            <a:extLst>
              <a:ext uri="{FF2B5EF4-FFF2-40B4-BE49-F238E27FC236}">
                <a16:creationId xmlns:a16="http://schemas.microsoft.com/office/drawing/2014/main" id="{CC8A4711-0BE8-9406-11E3-B21EAD5614F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043DD2F7-1004-5214-8ECE-068C0FD61D14}"/>
              </a:ext>
            </a:extLst>
          </p:cNvPr>
          <p:cNvSpPr>
            <a:spLocks noGrp="1" noChangeArrowheads="1"/>
          </p:cNvSpPr>
          <p:nvPr>
            <p:ph type="body" idx="1"/>
          </p:nvPr>
        </p:nvSpPr>
        <p:spPr>
          <a:xfrm>
            <a:off x="685800" y="4343400"/>
            <a:ext cx="5486400" cy="4114800"/>
          </a:xfrm>
        </p:spPr>
        <p:txBody>
          <a:bodyPr/>
          <a:lstStyle/>
          <a:p>
            <a:r>
              <a:rPr lang="fi-FI" altLang="en-US"/>
              <a:t>Esimerkkinä siitä että jos esim pitää tehdä päivän pikakartoitus hyötyihin ja valmiuksiin, kokonaiskakusta kannattaa kysellä hiukan eri painotuksilla eri henkilöiltä. </a:t>
            </a:r>
          </a:p>
          <a:p>
            <a:endParaRPr lang="fi-FI" altLang="en-US"/>
          </a:p>
          <a:p>
            <a:r>
              <a:rPr lang="fi-FI" altLang="en-US"/>
              <a:t>Tällä framella voi vielä katsastella sekä että välinekategorioita. Tosin ympäristö, teknologia ja testattavuus on hyvin erilaiset tukemisvälineille. AInakin osalle. Ei kaikille. </a:t>
            </a:r>
            <a:endParaRPr lang="en-US" altLang="en-US"/>
          </a:p>
        </p:txBody>
      </p:sp>
    </p:spTree>
    <p:extLst>
      <p:ext uri="{BB962C8B-B14F-4D97-AF65-F5344CB8AC3E}">
        <p14:creationId xmlns:p14="http://schemas.microsoft.com/office/powerpoint/2010/main" val="1774026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5241C7B-F004-DBBB-F555-BC9A9F37149E}"/>
              </a:ext>
            </a:extLst>
          </p:cNvPr>
          <p:cNvSpPr>
            <a:spLocks noGrp="1" noChangeArrowheads="1"/>
          </p:cNvSpPr>
          <p:nvPr>
            <p:ph type="sldNum" sz="quarter" idx="5"/>
          </p:nvPr>
        </p:nvSpPr>
        <p:spPr>
          <a:ln/>
        </p:spPr>
        <p:txBody>
          <a:bodyPr/>
          <a:lstStyle/>
          <a:p>
            <a:fld id="{121A4420-137A-F04C-A15D-5D2B02A8AF31}" type="slidenum">
              <a:rPr lang="en-GB" altLang="en-US"/>
              <a:pPr/>
              <a:t>11</a:t>
            </a:fld>
            <a:endParaRPr lang="en-GB" altLang="en-US"/>
          </a:p>
        </p:txBody>
      </p:sp>
      <p:sp>
        <p:nvSpPr>
          <p:cNvPr id="57346" name="Rectangle 2">
            <a:extLst>
              <a:ext uri="{FF2B5EF4-FFF2-40B4-BE49-F238E27FC236}">
                <a16:creationId xmlns:a16="http://schemas.microsoft.com/office/drawing/2014/main" id="{E48D2636-89A5-C0DB-9363-2C9A3D1D5813}"/>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7347" name="Rectangle 3">
            <a:extLst>
              <a:ext uri="{FF2B5EF4-FFF2-40B4-BE49-F238E27FC236}">
                <a16:creationId xmlns:a16="http://schemas.microsoft.com/office/drawing/2014/main" id="{D3239433-AB33-5E60-2BC3-95B4CCFCE090}"/>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controlling the software to be  tested (ability to repro)</a:t>
            </a:r>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68A1B05-B6D7-D8E1-A3A1-5E984E996688}"/>
              </a:ext>
            </a:extLst>
          </p:cNvPr>
          <p:cNvSpPr>
            <a:spLocks noGrp="1" noChangeArrowheads="1"/>
          </p:cNvSpPr>
          <p:nvPr>
            <p:ph type="sldNum" sz="quarter" idx="5"/>
          </p:nvPr>
        </p:nvSpPr>
        <p:spPr>
          <a:ln/>
        </p:spPr>
        <p:txBody>
          <a:bodyPr/>
          <a:lstStyle/>
          <a:p>
            <a:fld id="{EA652848-D8F5-0A43-87BA-7E2114F273E4}" type="slidenum">
              <a:rPr lang="en-GB" altLang="en-US"/>
              <a:pPr/>
              <a:t>12</a:t>
            </a:fld>
            <a:endParaRPr lang="en-GB" altLang="en-US"/>
          </a:p>
        </p:txBody>
      </p:sp>
      <p:sp>
        <p:nvSpPr>
          <p:cNvPr id="61442" name="Rectangle 2">
            <a:extLst>
              <a:ext uri="{FF2B5EF4-FFF2-40B4-BE49-F238E27FC236}">
                <a16:creationId xmlns:a16="http://schemas.microsoft.com/office/drawing/2014/main" id="{07BEAC6C-A529-6016-4ED0-34C77E9CCC16}"/>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1443" name="Rectangle 3">
            <a:extLst>
              <a:ext uri="{FF2B5EF4-FFF2-40B4-BE49-F238E27FC236}">
                <a16:creationId xmlns:a16="http://schemas.microsoft.com/office/drawing/2014/main" id="{4F3245F3-A850-9E90-61B8-9D22320AE89C}"/>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Lopulta kuitenkin 2 päivän töitä kohden olisi 2 tuntia sitä manuaalista testausta – ja miten se automaatio siinä auttoikaan?</a:t>
            </a:r>
          </a:p>
          <a:p>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C0DA3EF-C01C-3DB2-B215-88571312C9CC}"/>
              </a:ext>
            </a:extLst>
          </p:cNvPr>
          <p:cNvSpPr>
            <a:spLocks noGrp="1" noChangeArrowheads="1"/>
          </p:cNvSpPr>
          <p:nvPr>
            <p:ph type="sldNum" sz="quarter" idx="5"/>
          </p:nvPr>
        </p:nvSpPr>
        <p:spPr>
          <a:ln/>
        </p:spPr>
        <p:txBody>
          <a:bodyPr/>
          <a:lstStyle/>
          <a:p>
            <a:fld id="{7A4D687A-B126-9645-B59A-6C06C81E634D}" type="slidenum">
              <a:rPr lang="en-GB" altLang="en-US"/>
              <a:pPr/>
              <a:t>13</a:t>
            </a:fld>
            <a:endParaRPr lang="en-GB" altLang="en-US"/>
          </a:p>
        </p:txBody>
      </p:sp>
      <p:sp>
        <p:nvSpPr>
          <p:cNvPr id="63490" name="Rectangle 2">
            <a:extLst>
              <a:ext uri="{FF2B5EF4-FFF2-40B4-BE49-F238E27FC236}">
                <a16:creationId xmlns:a16="http://schemas.microsoft.com/office/drawing/2014/main" id="{0CAC187C-A89A-4FB3-BAFC-CD728543293F}"/>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63491" name="Rectangle 3">
            <a:extLst>
              <a:ext uri="{FF2B5EF4-FFF2-40B4-BE49-F238E27FC236}">
                <a16:creationId xmlns:a16="http://schemas.microsoft.com/office/drawing/2014/main" id="{DF21A720-BFEE-AF41-117F-91C3E8820685}"/>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Ross Collard. Calculating Overheads. in WTST (workshop on teaching software testing) 2004. www.testingeducation.org</a:t>
            </a:r>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EA126D9-33C2-1759-A6B7-0F056643B0EC}"/>
              </a:ext>
            </a:extLst>
          </p:cNvPr>
          <p:cNvSpPr>
            <a:spLocks noGrp="1" noChangeArrowheads="1"/>
          </p:cNvSpPr>
          <p:nvPr>
            <p:ph type="sldNum" sz="quarter" idx="5"/>
          </p:nvPr>
        </p:nvSpPr>
        <p:spPr>
          <a:ln/>
        </p:spPr>
        <p:txBody>
          <a:bodyPr/>
          <a:lstStyle/>
          <a:p>
            <a:fld id="{1C0A4AC2-9404-2A48-80E0-7ACEC8E8BCEC}" type="slidenum">
              <a:rPr lang="en-GB" altLang="en-US"/>
              <a:pPr/>
              <a:t>14</a:t>
            </a:fld>
            <a:endParaRPr lang="en-GB" altLang="en-US"/>
          </a:p>
        </p:txBody>
      </p:sp>
      <p:sp>
        <p:nvSpPr>
          <p:cNvPr id="59394" name="Rectangle 2">
            <a:extLst>
              <a:ext uri="{FF2B5EF4-FFF2-40B4-BE49-F238E27FC236}">
                <a16:creationId xmlns:a16="http://schemas.microsoft.com/office/drawing/2014/main" id="{17473A7F-2C4B-367E-6297-11E0E232AF3F}"/>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59395" name="Rectangle 3">
            <a:extLst>
              <a:ext uri="{FF2B5EF4-FFF2-40B4-BE49-F238E27FC236}">
                <a16:creationId xmlns:a16="http://schemas.microsoft.com/office/drawing/2014/main" id="{81C507E4-E34F-E8E2-A688-3E36D2989B3E}"/>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pPr lvl="1"/>
            <a:r>
              <a:rPr lang="fi-FI" altLang="en-US"/>
              <a:t>Mitä ja miksi?</a:t>
            </a:r>
          </a:p>
          <a:p>
            <a:r>
              <a:rPr lang="fi-FI" altLang="en-US"/>
              <a:t>Testaustoiminnan tavoitteet, organisointi ja resursointi</a:t>
            </a:r>
          </a:p>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creativecommons.org/licenses/by/4.0/?ref=chooser-v1" TargetMode="External"/><Relationship Id="rId3" Type="http://schemas.openxmlformats.org/officeDocument/2006/relationships/image" Target="../media/image2.PNG"/><Relationship Id="rId7" Type="http://schemas.openxmlformats.org/officeDocument/2006/relationships/hyperlink" Target="https://maaretp.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7.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12.jpeg"/><Relationship Id="rId14" Type="http://schemas.openxmlformats.org/officeDocument/2006/relationships/image" Target="../media/image17.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7" name="Picture 26" descr="Pink smoke on a black background&#10;&#10;Description automatically generated">
            <a:extLst>
              <a:ext uri="{FF2B5EF4-FFF2-40B4-BE49-F238E27FC236}">
                <a16:creationId xmlns:a16="http://schemas.microsoft.com/office/drawing/2014/main" id="{38DC0145-21D8-0D70-FE2A-42A62D93B0F3}"/>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26" name="Picture 25" descr="A pink smoke on a black background&#10;&#10;Description automatically generated">
            <a:extLst>
              <a:ext uri="{FF2B5EF4-FFF2-40B4-BE49-F238E27FC236}">
                <a16:creationId xmlns:a16="http://schemas.microsoft.com/office/drawing/2014/main" id="{2895069A-0ACD-82E2-7CED-9900F910EDE6}"/>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sp>
        <p:nvSpPr>
          <p:cNvPr id="2" name="Title 1">
            <a:extLst>
              <a:ext uri="{FF2B5EF4-FFF2-40B4-BE49-F238E27FC236}">
                <a16:creationId xmlns:a16="http://schemas.microsoft.com/office/drawing/2014/main" id="{697649B9-FF4E-7F65-B498-218B49AFE2C6}"/>
              </a:ext>
            </a:extLst>
          </p:cNvPr>
          <p:cNvSpPr>
            <a:spLocks noGrp="1"/>
          </p:cNvSpPr>
          <p:nvPr>
            <p:ph type="ctrTitle"/>
          </p:nvPr>
        </p:nvSpPr>
        <p:spPr>
          <a:xfrm>
            <a:off x="2756451" y="1828038"/>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80060C4-4E77-C41A-F920-0339ADD7B828}"/>
              </a:ext>
            </a:extLst>
          </p:cNvPr>
          <p:cNvSpPr>
            <a:spLocks noGrp="1"/>
          </p:cNvSpPr>
          <p:nvPr>
            <p:ph type="subTitle" idx="1"/>
          </p:nvPr>
        </p:nvSpPr>
        <p:spPr>
          <a:xfrm>
            <a:off x="2756451" y="43077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descr="A pink text on a black background&#10;&#10;Description automatically generated">
            <a:extLst>
              <a:ext uri="{FF2B5EF4-FFF2-40B4-BE49-F238E27FC236}">
                <a16:creationId xmlns:a16="http://schemas.microsoft.com/office/drawing/2014/main" id="{9A2F010A-DDBE-6F36-45D4-C265EF549539}"/>
              </a:ext>
            </a:extLst>
          </p:cNvPr>
          <p:cNvPicPr>
            <a:picLocks noChangeAspect="1"/>
          </p:cNvPicPr>
          <p:nvPr userDrawn="1"/>
        </p:nvPicPr>
        <p:blipFill>
          <a:blip r:embed="rId4"/>
          <a:stretch>
            <a:fillRect/>
          </a:stretch>
        </p:blipFill>
        <p:spPr>
          <a:xfrm>
            <a:off x="89452" y="0"/>
            <a:ext cx="4114800" cy="1991246"/>
          </a:xfrm>
          <a:prstGeom prst="rect">
            <a:avLst/>
          </a:prstGeom>
        </p:spPr>
      </p:pic>
      <p:pic>
        <p:nvPicPr>
          <p:cNvPr id="10" name="Picture 9">
            <a:extLst>
              <a:ext uri="{FF2B5EF4-FFF2-40B4-BE49-F238E27FC236}">
                <a16:creationId xmlns:a16="http://schemas.microsoft.com/office/drawing/2014/main" id="{FD688452-0C6A-990C-3A1B-F8E05E09CD8A}"/>
              </a:ext>
            </a:extLst>
          </p:cNvPr>
          <p:cNvPicPr>
            <a:picLocks noChangeAspect="1"/>
          </p:cNvPicPr>
          <p:nvPr userDrawn="1"/>
        </p:nvPicPr>
        <p:blipFill>
          <a:blip r:embed="rId5"/>
          <a:stretch>
            <a:fillRect/>
          </a:stretch>
        </p:blipFill>
        <p:spPr>
          <a:xfrm>
            <a:off x="1840948" y="1717176"/>
            <a:ext cx="1930400" cy="609600"/>
          </a:xfrm>
          <a:prstGeom prst="rect">
            <a:avLst/>
          </a:prstGeom>
        </p:spPr>
      </p:pic>
      <p:pic>
        <p:nvPicPr>
          <p:cNvPr id="11" name="Picture 10">
            <a:extLst>
              <a:ext uri="{FF2B5EF4-FFF2-40B4-BE49-F238E27FC236}">
                <a16:creationId xmlns:a16="http://schemas.microsoft.com/office/drawing/2014/main" id="{E4AF2AB3-4186-9B64-9C56-E04DFCE372B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3885" y="6213543"/>
            <a:ext cx="1537363" cy="537887"/>
          </a:xfrm>
          <a:prstGeom prst="rect">
            <a:avLst/>
          </a:prstGeom>
          <a:ln>
            <a:solidFill>
              <a:schemeClr val="tx1"/>
            </a:solidFill>
          </a:ln>
        </p:spPr>
      </p:pic>
      <p:sp>
        <p:nvSpPr>
          <p:cNvPr id="12" name="Rectangle 11">
            <a:extLst>
              <a:ext uri="{FF2B5EF4-FFF2-40B4-BE49-F238E27FC236}">
                <a16:creationId xmlns:a16="http://schemas.microsoft.com/office/drawing/2014/main" id="{AFF81385-EABA-BFA6-A974-FF95911DECB5}"/>
              </a:ext>
            </a:extLst>
          </p:cNvPr>
          <p:cNvSpPr/>
          <p:nvPr userDrawn="1"/>
        </p:nvSpPr>
        <p:spPr>
          <a:xfrm>
            <a:off x="1701248" y="6331598"/>
            <a:ext cx="4289330" cy="338554"/>
          </a:xfrm>
          <a:prstGeom prst="rect">
            <a:avLst/>
          </a:prstGeom>
        </p:spPr>
        <p:txBody>
          <a:bodyPr wrap="square">
            <a:spAutoFit/>
          </a:bodyPr>
          <a:lstStyle/>
          <a:p>
            <a:r>
              <a:rPr lang="en-US" sz="1600" dirty="0"/>
              <a:t>by </a:t>
            </a:r>
            <a:r>
              <a:rPr lang="en-US" sz="1600" dirty="0">
                <a:hlinkClick r:id="rId7">
                  <a:extLst>
                    <a:ext uri="{A12FA001-AC4F-418D-AE19-62706E023703}">
                      <ahyp:hlinkClr xmlns:ahyp="http://schemas.microsoft.com/office/drawing/2018/hyperlinkcolor" val="tx"/>
                    </a:ext>
                  </a:extLst>
                </a:hlinkClick>
              </a:rPr>
              <a:t>Maaret Pyhäjärvi</a:t>
            </a:r>
            <a:r>
              <a:rPr lang="en-US" sz="1600" dirty="0"/>
              <a:t> is licensed under </a:t>
            </a:r>
            <a:r>
              <a:rPr lang="en-US" sz="1600" dirty="0">
                <a:hlinkClick r:id="rId8">
                  <a:extLst>
                    <a:ext uri="{A12FA001-AC4F-418D-AE19-62706E023703}">
                      <ahyp:hlinkClr xmlns:ahyp="http://schemas.microsoft.com/office/drawing/2018/hyperlinkcolor" val="tx"/>
                    </a:ext>
                  </a:extLst>
                </a:hlinkClick>
              </a:rPr>
              <a:t>CC BY 4.0</a:t>
            </a:r>
            <a:endParaRPr lang="en-US" sz="1600" dirty="0"/>
          </a:p>
        </p:txBody>
      </p:sp>
      <p:pic>
        <p:nvPicPr>
          <p:cNvPr id="29" name="Picture 28" descr="Logo&#10;&#10;Description automatically generated">
            <a:extLst>
              <a:ext uri="{FF2B5EF4-FFF2-40B4-BE49-F238E27FC236}">
                <a16:creationId xmlns:a16="http://schemas.microsoft.com/office/drawing/2014/main" id="{840288AF-7056-AD54-CD09-BFB34F21C87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30" name="TextBox 29">
            <a:extLst>
              <a:ext uri="{FF2B5EF4-FFF2-40B4-BE49-F238E27FC236}">
                <a16:creationId xmlns:a16="http://schemas.microsoft.com/office/drawing/2014/main" id="{9A172FFF-BDF2-A3CD-FC33-FCC9425767A2}"/>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31" name="Picture 2">
            <a:extLst>
              <a:ext uri="{FF2B5EF4-FFF2-40B4-BE49-F238E27FC236}">
                <a16:creationId xmlns:a16="http://schemas.microsoft.com/office/drawing/2014/main" id="{A06611A0-39CA-B03E-0279-D4384C712BA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EC66586-A665-8021-C5D5-92E3DFCEE8C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83955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3037-85F1-A5D0-BF32-2AC2D9A353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2A43F-4554-4933-CCE5-18123554B5FB}"/>
              </a:ext>
            </a:extLst>
          </p:cNvPr>
          <p:cNvSpPr>
            <a:spLocks noGrp="1"/>
          </p:cNvSpPr>
          <p:nvPr>
            <p:ph sz="half" idx="1"/>
          </p:nvPr>
        </p:nvSpPr>
        <p:spPr>
          <a:xfrm>
            <a:off x="1295400" y="1773239"/>
            <a:ext cx="4745567" cy="4103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587A06-C25A-6538-BA7C-82197A8A4279}"/>
              </a:ext>
            </a:extLst>
          </p:cNvPr>
          <p:cNvSpPr>
            <a:spLocks noGrp="1"/>
          </p:cNvSpPr>
          <p:nvPr>
            <p:ph sz="half" idx="2"/>
          </p:nvPr>
        </p:nvSpPr>
        <p:spPr>
          <a:xfrm>
            <a:off x="6244167" y="1773239"/>
            <a:ext cx="4747684" cy="4103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D4173-5294-0684-DF5B-54DBA95F22FB}"/>
              </a:ext>
            </a:extLst>
          </p:cNvPr>
          <p:cNvSpPr>
            <a:spLocks noGrp="1"/>
          </p:cNvSpPr>
          <p:nvPr>
            <p:ph type="dt" sz="half" idx="10"/>
          </p:nvPr>
        </p:nvSpPr>
        <p:spPr/>
        <p:txBody>
          <a:bodyPr/>
          <a:lstStyle>
            <a:lvl1pPr>
              <a:defRPr/>
            </a:lvl1pPr>
          </a:lstStyle>
          <a:p>
            <a:endParaRPr lang="en-GB" altLang="en-US" dirty="0"/>
          </a:p>
        </p:txBody>
      </p:sp>
    </p:spTree>
    <p:extLst>
      <p:ext uri="{BB962C8B-B14F-4D97-AF65-F5344CB8AC3E}">
        <p14:creationId xmlns:p14="http://schemas.microsoft.com/office/powerpoint/2010/main" val="996144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1AB71-AE8D-4A79-D4C4-AC14205FCFE8}"/>
              </a:ext>
            </a:extLst>
          </p:cNvPr>
          <p:cNvSpPr>
            <a:spLocks noGrp="1"/>
          </p:cNvSpPr>
          <p:nvPr>
            <p:ph type="title"/>
          </p:nvPr>
        </p:nvSpPr>
        <p:spPr>
          <a:xfrm>
            <a:off x="1295400" y="692150"/>
            <a:ext cx="9696451" cy="384175"/>
          </a:xfrm>
        </p:spPr>
        <p:txBody>
          <a:bodyPr/>
          <a:lstStyle/>
          <a:p>
            <a:r>
              <a:rPr lang="en-US"/>
              <a:t>Click to edit Master title style</a:t>
            </a:r>
          </a:p>
        </p:txBody>
      </p:sp>
      <p:sp>
        <p:nvSpPr>
          <p:cNvPr id="3" name="Table Placeholder 2">
            <a:extLst>
              <a:ext uri="{FF2B5EF4-FFF2-40B4-BE49-F238E27FC236}">
                <a16:creationId xmlns:a16="http://schemas.microsoft.com/office/drawing/2014/main" id="{F6DE640E-F1DC-9657-B32A-E67F755F6204}"/>
              </a:ext>
            </a:extLst>
          </p:cNvPr>
          <p:cNvSpPr>
            <a:spLocks noGrp="1"/>
          </p:cNvSpPr>
          <p:nvPr>
            <p:ph type="tbl" idx="1"/>
          </p:nvPr>
        </p:nvSpPr>
        <p:spPr>
          <a:xfrm>
            <a:off x="1295400" y="1773239"/>
            <a:ext cx="9696451" cy="4103687"/>
          </a:xfrm>
        </p:spPr>
        <p:txBody>
          <a:bodyPr/>
          <a:lstStyle/>
          <a:p>
            <a:endParaRPr lang="en-US"/>
          </a:p>
        </p:txBody>
      </p:sp>
      <p:sp>
        <p:nvSpPr>
          <p:cNvPr id="4" name="Date Placeholder 3">
            <a:extLst>
              <a:ext uri="{FF2B5EF4-FFF2-40B4-BE49-F238E27FC236}">
                <a16:creationId xmlns:a16="http://schemas.microsoft.com/office/drawing/2014/main" id="{392E4EEA-7A76-E78D-2DC7-385EABB9AEDA}"/>
              </a:ext>
            </a:extLst>
          </p:cNvPr>
          <p:cNvSpPr>
            <a:spLocks noGrp="1"/>
          </p:cNvSpPr>
          <p:nvPr>
            <p:ph type="dt" sz="half" idx="10"/>
          </p:nvPr>
        </p:nvSpPr>
        <p:spPr>
          <a:xfrm>
            <a:off x="8839200" y="6477000"/>
            <a:ext cx="2540000" cy="228600"/>
          </a:xfrm>
        </p:spPr>
        <p:txBody>
          <a:bodyPr/>
          <a:lstStyle>
            <a:lvl1pPr>
              <a:defRPr>
                <a:solidFill>
                  <a:schemeClr val="bg1"/>
                </a:solidFill>
              </a:defRPr>
            </a:lvl1pPr>
          </a:lstStyle>
          <a:p>
            <a:endParaRPr lang="en-GB" altLang="en-US" dirty="0"/>
          </a:p>
        </p:txBody>
      </p:sp>
    </p:spTree>
    <p:extLst>
      <p:ext uri="{BB962C8B-B14F-4D97-AF65-F5344CB8AC3E}">
        <p14:creationId xmlns:p14="http://schemas.microsoft.com/office/powerpoint/2010/main" val="2575897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395-DFBA-4D7B-E24F-0E28B9C50A33}"/>
              </a:ext>
            </a:extLst>
          </p:cNvPr>
          <p:cNvSpPr>
            <a:spLocks noGrp="1"/>
          </p:cNvSpPr>
          <p:nvPr>
            <p:ph type="title"/>
          </p:nvPr>
        </p:nvSpPr>
        <p:spPr/>
        <p:txBody>
          <a:bodyPr/>
          <a:lstStyle/>
          <a:p>
            <a:r>
              <a:rPr lang="en-US"/>
              <a:t>Click to edit Master title style</a:t>
            </a:r>
          </a:p>
        </p:txBody>
      </p:sp>
      <p:pic>
        <p:nvPicPr>
          <p:cNvPr id="9" name="Picture 8" descr="Logo&#10;&#10;Description automatically generated">
            <a:extLst>
              <a:ext uri="{FF2B5EF4-FFF2-40B4-BE49-F238E27FC236}">
                <a16:creationId xmlns:a16="http://schemas.microsoft.com/office/drawing/2014/main" id="{A7322BE7-8566-01AD-E26E-A96CC941C0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200EE4AB-C295-0484-A1C7-4AEFE95B620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3CD8EB03-7838-95F5-38CD-78C11045C4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E689159-045B-780E-F619-C0415A4B14BF}"/>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62183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5305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descr="Pink smoke on a black background&#10;&#10;Description automatically generated">
            <a:extLst>
              <a:ext uri="{FF2B5EF4-FFF2-40B4-BE49-F238E27FC236}">
                <a16:creationId xmlns:a16="http://schemas.microsoft.com/office/drawing/2014/main" id="{7609F39C-A52A-EDBC-FDBB-C5A7BFF24287}"/>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3" name="Picture 2" descr="A pink smoke on a black background&#10;&#10;Description automatically generated">
            <a:extLst>
              <a:ext uri="{FF2B5EF4-FFF2-40B4-BE49-F238E27FC236}">
                <a16:creationId xmlns:a16="http://schemas.microsoft.com/office/drawing/2014/main" id="{191C3700-BB74-671B-10EC-B568FAE0E3C9}"/>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pic>
        <p:nvPicPr>
          <p:cNvPr id="7" name="Picture 6" descr="Logo&#10;&#10;Description automatically generated">
            <a:extLst>
              <a:ext uri="{FF2B5EF4-FFF2-40B4-BE49-F238E27FC236}">
                <a16:creationId xmlns:a16="http://schemas.microsoft.com/office/drawing/2014/main" id="{0F4AEB3A-0C2F-1E49-6BC7-3AFAB15F9E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F9A2976F-7336-869B-80A5-74CDA664AD69}"/>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3522EB12-7D70-DFDC-E29F-C7F13E5114C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4B50A1-F500-5B09-3B9E-C9D84506BD6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19189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5" name="Picture 4" descr="A pink smoke on a black background&#10;&#10;Description automatically generated">
            <a:extLst>
              <a:ext uri="{FF2B5EF4-FFF2-40B4-BE49-F238E27FC236}">
                <a16:creationId xmlns:a16="http://schemas.microsoft.com/office/drawing/2014/main" id="{87FA5194-5911-CF44-2F68-BCAB192B3CF4}"/>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3689253" y="-1644746"/>
            <a:ext cx="4813493" cy="12192000"/>
          </a:xfrm>
          <a:prstGeom prst="rect">
            <a:avLst/>
          </a:prstGeom>
        </p:spPr>
      </p:pic>
      <p:pic>
        <p:nvPicPr>
          <p:cNvPr id="9" name="Picture 8" descr="Logo&#10;&#10;Description automatically generated">
            <a:extLst>
              <a:ext uri="{FF2B5EF4-FFF2-40B4-BE49-F238E27FC236}">
                <a16:creationId xmlns:a16="http://schemas.microsoft.com/office/drawing/2014/main" id="{1A1005C4-56B7-4B8E-FED1-775017385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10ABD7E5-83A0-0F30-80B4-A850E4AEBEE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A1E4473B-9DF6-E38C-F251-75F2E027CA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703244D-BAA3-8DD6-2BD5-6C7D62DCFA42}"/>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05123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3" name="Picture 2" descr="A pink smoke on a black background&#10;&#10;Description automatically generated">
            <a:extLst>
              <a:ext uri="{FF2B5EF4-FFF2-40B4-BE49-F238E27FC236}">
                <a16:creationId xmlns:a16="http://schemas.microsoft.com/office/drawing/2014/main" id="{6DFF832A-AF12-BBD6-DE86-60AE0797024A}"/>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9168714" cy="6873458"/>
          </a:xfrm>
          <a:prstGeom prst="rect">
            <a:avLst/>
          </a:prstGeom>
        </p:spPr>
      </p:pic>
      <p:pic>
        <p:nvPicPr>
          <p:cNvPr id="7" name="Picture 6" descr="Logo&#10;&#10;Description automatically generated">
            <a:extLst>
              <a:ext uri="{FF2B5EF4-FFF2-40B4-BE49-F238E27FC236}">
                <a16:creationId xmlns:a16="http://schemas.microsoft.com/office/drawing/2014/main" id="{75C632C5-8A9A-59A4-62E7-DFBD26DBF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E65C1769-255C-FC94-1480-8052D90DE714}"/>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B63090FD-7FE2-763F-693D-E8738F06D0B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0028DA-E80B-B28D-C2A1-771595B45395}"/>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1045533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descr="Pink smoke on a black background&#10;&#10;Description automatically generated">
            <a:extLst>
              <a:ext uri="{FF2B5EF4-FFF2-40B4-BE49-F238E27FC236}">
                <a16:creationId xmlns:a16="http://schemas.microsoft.com/office/drawing/2014/main" id="{D50E49AD-8FC0-25FE-404E-C119D5FA99E8}"/>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1999" cy="5826690"/>
          </a:xfrm>
          <a:prstGeom prst="rect">
            <a:avLst/>
          </a:prstGeom>
        </p:spPr>
      </p:pic>
      <p:pic>
        <p:nvPicPr>
          <p:cNvPr id="3" name="Picture 2" descr="Logo&#10;&#10;Description automatically generated">
            <a:extLst>
              <a:ext uri="{FF2B5EF4-FFF2-40B4-BE49-F238E27FC236}">
                <a16:creationId xmlns:a16="http://schemas.microsoft.com/office/drawing/2014/main" id="{2C48D417-56DA-11A5-A195-33F0B5B455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6" name="TextBox 5">
            <a:extLst>
              <a:ext uri="{FF2B5EF4-FFF2-40B4-BE49-F238E27FC236}">
                <a16:creationId xmlns:a16="http://schemas.microsoft.com/office/drawing/2014/main" id="{DEC0329B-93F7-3F5C-80A9-72276A1492F6}"/>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026" name="Picture 2">
            <a:extLst>
              <a:ext uri="{FF2B5EF4-FFF2-40B4-BE49-F238E27FC236}">
                <a16:creationId xmlns:a16="http://schemas.microsoft.com/office/drawing/2014/main" id="{7D9C49EB-6FA8-DCF2-7929-4361FD00505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1F1F48-C3C5-1DEA-5CD9-2049F267AA0B}"/>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206164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F2C1A68-58A6-AA13-DB90-1CE2B36777B1}"/>
              </a:ext>
            </a:extLst>
          </p:cNvPr>
          <p:cNvGrpSpPr/>
          <p:nvPr userDrawn="1"/>
        </p:nvGrpSpPr>
        <p:grpSpPr>
          <a:xfrm>
            <a:off x="7202326" y="4712388"/>
            <a:ext cx="2374160" cy="1388162"/>
            <a:chOff x="89452" y="0"/>
            <a:chExt cx="4114800" cy="2326776"/>
          </a:xfrm>
        </p:grpSpPr>
        <p:pic>
          <p:nvPicPr>
            <p:cNvPr id="37" name="Picture 36" descr="A pink text on a black background&#10;&#10;Description automatically generated">
              <a:extLst>
                <a:ext uri="{FF2B5EF4-FFF2-40B4-BE49-F238E27FC236}">
                  <a16:creationId xmlns:a16="http://schemas.microsoft.com/office/drawing/2014/main" id="{C103B05D-C60F-A7C5-D6B0-5BD1DB03F9CD}"/>
                </a:ext>
              </a:extLst>
            </p:cNvPr>
            <p:cNvPicPr>
              <a:picLocks noChangeAspect="1"/>
            </p:cNvPicPr>
            <p:nvPr userDrawn="1"/>
          </p:nvPicPr>
          <p:blipFill>
            <a:blip r:embed="rId2"/>
            <a:stretch>
              <a:fillRect/>
            </a:stretch>
          </p:blipFill>
          <p:spPr>
            <a:xfrm>
              <a:off x="89452" y="0"/>
              <a:ext cx="4114800" cy="1991246"/>
            </a:xfrm>
            <a:prstGeom prst="rect">
              <a:avLst/>
            </a:prstGeom>
          </p:spPr>
        </p:pic>
        <p:pic>
          <p:nvPicPr>
            <p:cNvPr id="38" name="Picture 37">
              <a:extLst>
                <a:ext uri="{FF2B5EF4-FFF2-40B4-BE49-F238E27FC236}">
                  <a16:creationId xmlns:a16="http://schemas.microsoft.com/office/drawing/2014/main" id="{4B2EFA86-49CF-6848-4507-594B78E11744}"/>
                </a:ext>
              </a:extLst>
            </p:cNvPr>
            <p:cNvPicPr>
              <a:picLocks noChangeAspect="1"/>
            </p:cNvPicPr>
            <p:nvPr userDrawn="1"/>
          </p:nvPicPr>
          <p:blipFill>
            <a:blip r:embed="rId3"/>
            <a:stretch>
              <a:fillRect/>
            </a:stretch>
          </p:blipFill>
          <p:spPr>
            <a:xfrm>
              <a:off x="1840948" y="1717176"/>
              <a:ext cx="1930400" cy="609600"/>
            </a:xfrm>
            <a:prstGeom prst="rect">
              <a:avLst/>
            </a:prstGeom>
          </p:spPr>
        </p:pic>
      </p:grpSp>
      <p:sp>
        <p:nvSpPr>
          <p:cNvPr id="35" name="Rectangle 34">
            <a:extLst>
              <a:ext uri="{FF2B5EF4-FFF2-40B4-BE49-F238E27FC236}">
                <a16:creationId xmlns:a16="http://schemas.microsoft.com/office/drawing/2014/main" id="{9F490730-33AA-CB3B-4F3F-BD451F160B3A}"/>
              </a:ext>
            </a:extLst>
          </p:cNvPr>
          <p:cNvSpPr/>
          <p:nvPr userDrawn="1"/>
        </p:nvSpPr>
        <p:spPr>
          <a:xfrm>
            <a:off x="9952155" y="88900"/>
            <a:ext cx="2094890" cy="5999023"/>
          </a:xfrm>
          <a:prstGeom prst="rect">
            <a:avLst/>
          </a:prstGeom>
          <a:ln w="3175">
            <a:solidFill>
              <a:schemeClr val="tx1"/>
            </a:solidFill>
          </a:ln>
          <a:effectLst>
            <a:glow rad="254000">
              <a:schemeClr val="accent2">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ED95235-5C78-FF5B-FC1D-35724D7CB161}"/>
              </a:ext>
            </a:extLst>
          </p:cNvPr>
          <p:cNvSpPr/>
          <p:nvPr userDrawn="1"/>
        </p:nvSpPr>
        <p:spPr>
          <a:xfrm>
            <a:off x="3135247" y="1156666"/>
            <a:ext cx="6553815" cy="2404243"/>
          </a:xfrm>
          <a:prstGeom prst="rect">
            <a:avLst/>
          </a:prstGeom>
          <a:ln w="3175">
            <a:solidFill>
              <a:schemeClr val="tx1"/>
            </a:solidFill>
          </a:ln>
          <a:effectLst>
            <a:glow rad="254000">
              <a:schemeClr val="accent1">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
        <p:nvSpPr>
          <p:cNvPr id="7" name="TextBox 6">
            <a:extLst>
              <a:ext uri="{FF2B5EF4-FFF2-40B4-BE49-F238E27FC236}">
                <a16:creationId xmlns:a16="http://schemas.microsoft.com/office/drawing/2014/main" id="{D1CDA35B-EE52-6C34-BF7F-DEA17AD861B5}"/>
              </a:ext>
            </a:extLst>
          </p:cNvPr>
          <p:cNvSpPr txBox="1"/>
          <p:nvPr userDrawn="1"/>
        </p:nvSpPr>
        <p:spPr>
          <a:xfrm>
            <a:off x="5696372" y="3778453"/>
            <a:ext cx="4182235" cy="1015663"/>
          </a:xfrm>
          <a:prstGeom prst="rect">
            <a:avLst/>
          </a:prstGeom>
          <a:noFill/>
        </p:spPr>
        <p:txBody>
          <a:bodyPr wrap="none" rtlCol="0">
            <a:spAutoFit/>
          </a:bodyPr>
          <a:lstStyle/>
          <a:p>
            <a:r>
              <a:rPr lang="en-US" sz="1200" dirty="0">
                <a:latin typeface="Gill Sans MT" panose="020B0502020104020203" pitchFamily="34" charset="0"/>
              </a:rPr>
              <a:t>#PayToSpeak #TechVoices  </a:t>
            </a:r>
            <a:br>
              <a:rPr lang="en-US" sz="1200" dirty="0">
                <a:latin typeface="Gill Sans MT" panose="020B0502020104020203" pitchFamily="34" charset="0"/>
              </a:rPr>
            </a:br>
            <a:r>
              <a:rPr lang="en-US" sz="1200" dirty="0">
                <a:latin typeface="Gill Sans MT" panose="020B0502020104020203" pitchFamily="34" charset="0"/>
              </a:rPr>
              <a:t>#EnsembleTesting #EnsembleProgramming #StrongStylePairing  </a:t>
            </a:r>
            <a:br>
              <a:rPr lang="en-US" sz="1200" dirty="0">
                <a:latin typeface="Gill Sans MT" panose="020B0502020104020203" pitchFamily="34" charset="0"/>
              </a:rPr>
            </a:br>
            <a:r>
              <a:rPr lang="en-US" sz="1200" dirty="0">
                <a:latin typeface="Gill Sans MT" panose="020B0502020104020203" pitchFamily="34" charset="0"/>
              </a:rPr>
              <a:t>#ExploratoryTesting #TestAutomation</a:t>
            </a:r>
          </a:p>
          <a:p>
            <a:r>
              <a:rPr lang="en-US" sz="1200" dirty="0">
                <a:latin typeface="Gill Sans MT" panose="020B0502020104020203" pitchFamily="34" charset="0"/>
              </a:rPr>
              <a:t>#ModernAgile</a:t>
            </a:r>
          </a:p>
          <a:p>
            <a:r>
              <a:rPr lang="en-US" sz="1200" dirty="0">
                <a:latin typeface="Gill Sans MT" panose="020B0502020104020203" pitchFamily="34" charset="0"/>
              </a:rPr>
              <a:t>#ContemporaryExploratoryTesting</a:t>
            </a:r>
          </a:p>
        </p:txBody>
      </p:sp>
      <p:pic>
        <p:nvPicPr>
          <p:cNvPr id="8" name="Picture 7" descr="A close up of a person&#10;&#10;Description automatically generated">
            <a:extLst>
              <a:ext uri="{FF2B5EF4-FFF2-40B4-BE49-F238E27FC236}">
                <a16:creationId xmlns:a16="http://schemas.microsoft.com/office/drawing/2014/main" id="{923CFEEF-0D8C-58CA-38B5-60265EA99282}"/>
              </a:ext>
            </a:extLst>
          </p:cNvPr>
          <p:cNvPicPr>
            <a:picLocks noChangeAspect="1"/>
          </p:cNvPicPr>
          <p:nvPr userDrawn="1"/>
        </p:nvPicPr>
        <p:blipFill rotWithShape="1">
          <a:blip r:embed="rId6" cstate="email">
            <a:extLst>
              <a:ext uri="{28A0092B-C50C-407E-A947-70E740481C1C}">
                <a14:useLocalDpi xmlns:a14="http://schemas.microsoft.com/office/drawing/2010/main" val="0"/>
              </a:ext>
            </a:extLst>
          </a:blip>
          <a:srcRect l="36667" t="557" r="30917" b="-557"/>
          <a:stretch/>
        </p:blipFill>
        <p:spPr>
          <a:xfrm>
            <a:off x="395662" y="1219514"/>
            <a:ext cx="2438600" cy="2419539"/>
          </a:xfrm>
          <a:prstGeom prst="ellipse">
            <a:avLst/>
          </a:prstGeom>
          <a:ln>
            <a:noFill/>
          </a:ln>
          <a:effectLst>
            <a:glow>
              <a:schemeClr val="accent1">
                <a:alpha val="40000"/>
              </a:schemeClr>
            </a:glow>
            <a:softEdge rad="112500"/>
          </a:effectLst>
        </p:spPr>
      </p:pic>
      <p:sp>
        <p:nvSpPr>
          <p:cNvPr id="9" name="Rectangle 8">
            <a:extLst>
              <a:ext uri="{FF2B5EF4-FFF2-40B4-BE49-F238E27FC236}">
                <a16:creationId xmlns:a16="http://schemas.microsoft.com/office/drawing/2014/main" id="{42669EB6-F500-93BA-B256-B4C0A9335F91}"/>
              </a:ext>
            </a:extLst>
          </p:cNvPr>
          <p:cNvSpPr/>
          <p:nvPr userDrawn="1"/>
        </p:nvSpPr>
        <p:spPr>
          <a:xfrm>
            <a:off x="144956" y="268448"/>
            <a:ext cx="6090129" cy="769441"/>
          </a:xfrm>
          <a:prstGeom prst="rect">
            <a:avLst/>
          </a:prstGeom>
        </p:spPr>
        <p:txBody>
          <a:bodyPr wrap="none">
            <a:spAutoFit/>
          </a:bodyPr>
          <a:lstStyle/>
          <a:p>
            <a:r>
              <a:rPr lang="en-US" sz="4400" dirty="0">
                <a:solidFill>
                  <a:schemeClr val="tx1"/>
                </a:solidFill>
                <a:latin typeface="KG No Matter What" panose="02000507000000020003" pitchFamily="2" charset="77"/>
                <a:ea typeface="KG Manhattan Script" charset="0"/>
                <a:cs typeface="KG Manhattan Script" charset="0"/>
              </a:rPr>
              <a:t>Maaret Pyhäjärvi </a:t>
            </a:r>
            <a:r>
              <a:rPr lang="en-US" dirty="0">
                <a:solidFill>
                  <a:schemeClr val="accent4"/>
                </a:solidFill>
                <a:latin typeface="KG No Matter What" panose="02000507000000020003" pitchFamily="2" charset="77"/>
                <a:ea typeface="KG Manhattan Script" charset="0"/>
                <a:cs typeface="KG Manhattan Script" charset="0"/>
              </a:rPr>
              <a:t>(from Finland)</a:t>
            </a:r>
            <a:endParaRPr lang="en-US" sz="4400" dirty="0">
              <a:solidFill>
                <a:schemeClr val="accent4"/>
              </a:solidFill>
              <a:latin typeface="KG No Matter What" panose="02000507000000020003" pitchFamily="2" charset="77"/>
              <a:ea typeface="KG Manhattan Script" charset="0"/>
              <a:cs typeface="KG Manhattan Script" charset="0"/>
            </a:endParaRPr>
          </a:p>
        </p:txBody>
      </p:sp>
      <p:sp>
        <p:nvSpPr>
          <p:cNvPr id="10" name="Rectangle 9">
            <a:extLst>
              <a:ext uri="{FF2B5EF4-FFF2-40B4-BE49-F238E27FC236}">
                <a16:creationId xmlns:a16="http://schemas.microsoft.com/office/drawing/2014/main" id="{6703EEF5-326C-A892-943B-551DA0E3444C}"/>
              </a:ext>
            </a:extLst>
          </p:cNvPr>
          <p:cNvSpPr/>
          <p:nvPr userDrawn="1"/>
        </p:nvSpPr>
        <p:spPr>
          <a:xfrm>
            <a:off x="731333" y="4148931"/>
            <a:ext cx="4058938" cy="1938992"/>
          </a:xfrm>
          <a:prstGeom prst="rect">
            <a:avLst/>
          </a:prstGeom>
        </p:spPr>
        <p:txBody>
          <a:bodyPr wrap="square">
            <a:spAutoFit/>
          </a:bodyPr>
          <a:lstStyle/>
          <a:p>
            <a:r>
              <a:rPr lang="en-US" sz="2000" dirty="0"/>
              <a:t>Email: maaret@iki.fi</a:t>
            </a:r>
          </a:p>
          <a:p>
            <a:r>
              <a:rPr lang="en-US" sz="2000" dirty="0"/>
              <a:t>Mastodon: @</a:t>
            </a:r>
            <a:r>
              <a:rPr lang="en-US" sz="2000" dirty="0" err="1"/>
              <a:t>maaretp@mas.to</a:t>
            </a:r>
            <a:br>
              <a:rPr lang="en-US" sz="2000" dirty="0"/>
            </a:br>
            <a:r>
              <a:rPr lang="en-US" sz="2000" dirty="0"/>
              <a:t>Web: maaretp.com</a:t>
            </a:r>
          </a:p>
          <a:p>
            <a:r>
              <a:rPr lang="en-US" sz="2000" dirty="0"/>
              <a:t>Blog: visible-quality.blogspot.fi</a:t>
            </a:r>
          </a:p>
          <a:p>
            <a:r>
              <a:rPr lang="en-US" sz="2000" i="1" dirty="0">
                <a:solidFill>
                  <a:schemeClr val="tx1">
                    <a:lumMod val="75000"/>
                    <a:lumOff val="25000"/>
                  </a:schemeClr>
                </a:solidFill>
              </a:rPr>
              <a:t>(please connect with me through </a:t>
            </a:r>
            <a:br>
              <a:rPr lang="en-US" sz="2000" i="1" dirty="0">
                <a:solidFill>
                  <a:schemeClr val="tx1">
                    <a:lumMod val="75000"/>
                    <a:lumOff val="25000"/>
                  </a:schemeClr>
                </a:solidFill>
              </a:rPr>
            </a:br>
            <a:r>
              <a:rPr lang="en-US" sz="2000" i="1" dirty="0">
                <a:solidFill>
                  <a:schemeClr val="tx1">
                    <a:lumMod val="75000"/>
                    <a:lumOff val="25000"/>
                  </a:schemeClr>
                </a:solidFill>
              </a:rPr>
              <a:t>Mastodon or LinkedIn)</a:t>
            </a:r>
          </a:p>
        </p:txBody>
      </p:sp>
      <p:pic>
        <p:nvPicPr>
          <p:cNvPr id="11" name="Picture 4">
            <a:extLst>
              <a:ext uri="{FF2B5EF4-FFF2-40B4-BE49-F238E27FC236}">
                <a16:creationId xmlns:a16="http://schemas.microsoft.com/office/drawing/2014/main" id="{173844CF-304F-1F63-0202-BE0D18160107}"/>
              </a:ext>
            </a:extLst>
          </p:cNvPr>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10413846" y="186187"/>
            <a:ext cx="1275852" cy="12758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A55A0E6-7C75-07AA-5E7E-240840BC331B}"/>
              </a:ext>
            </a:extLst>
          </p:cNvPr>
          <p:cNvSpPr txBox="1"/>
          <p:nvPr userDrawn="1"/>
        </p:nvSpPr>
        <p:spPr>
          <a:xfrm>
            <a:off x="9805059" y="1467671"/>
            <a:ext cx="2450735" cy="246221"/>
          </a:xfrm>
          <a:prstGeom prst="rect">
            <a:avLst/>
          </a:prstGeom>
          <a:noFill/>
        </p:spPr>
        <p:txBody>
          <a:bodyPr wrap="square" rtlCol="0">
            <a:spAutoFit/>
          </a:bodyPr>
          <a:lstStyle/>
          <a:p>
            <a:pPr algn="ctr"/>
            <a:r>
              <a:rPr lang="en-US" sz="1000" dirty="0">
                <a:solidFill>
                  <a:schemeClr val="bg1"/>
                </a:solidFill>
                <a:latin typeface="Gill Sans MT" panose="020B0502020104020203" pitchFamily="34" charset="0"/>
              </a:rPr>
              <a:t>https://exploratorytestingacademy.com</a:t>
            </a:r>
          </a:p>
        </p:txBody>
      </p:sp>
      <p:pic>
        <p:nvPicPr>
          <p:cNvPr id="19" name="Picture 4" descr="Software Testing Finland ry, non-profit">
            <a:extLst>
              <a:ext uri="{FF2B5EF4-FFF2-40B4-BE49-F238E27FC236}">
                <a16:creationId xmlns:a16="http://schemas.microsoft.com/office/drawing/2014/main" id="{84F2373A-E62F-409E-B996-522990508687}"/>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val="0"/>
              </a:ext>
            </a:extLst>
          </a:blip>
          <a:srcRect t="12086"/>
          <a:stretch/>
        </p:blipFill>
        <p:spPr bwMode="auto">
          <a:xfrm>
            <a:off x="10413237" y="1775618"/>
            <a:ext cx="1278372" cy="1123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537331A-767E-70D5-8AC1-613308995FDB}"/>
              </a:ext>
            </a:extLst>
          </p:cNvPr>
          <p:cNvSpPr txBox="1"/>
          <p:nvPr userDrawn="1"/>
        </p:nvSpPr>
        <p:spPr>
          <a:xfrm>
            <a:off x="9783649" y="2921910"/>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Ohjelmistotestaus </a:t>
            </a:r>
            <a:r>
              <a:rPr lang="en-US" sz="1100" dirty="0" err="1">
                <a:solidFill>
                  <a:schemeClr val="bg1"/>
                </a:solidFill>
                <a:latin typeface="Gill Sans MT" panose="020B0502020104020203" pitchFamily="34" charset="0"/>
              </a:rPr>
              <a:t>ry</a:t>
            </a:r>
            <a:endParaRPr lang="en-US" sz="1100" dirty="0">
              <a:solidFill>
                <a:schemeClr val="bg1"/>
              </a:solidFill>
              <a:latin typeface="Gill Sans MT" panose="020B0502020104020203" pitchFamily="34" charset="0"/>
            </a:endParaRPr>
          </a:p>
        </p:txBody>
      </p:sp>
      <p:pic>
        <p:nvPicPr>
          <p:cNvPr id="21" name="Picture 6" descr="Techvoices - diversity in conference speaking">
            <a:extLst>
              <a:ext uri="{FF2B5EF4-FFF2-40B4-BE49-F238E27FC236}">
                <a16:creationId xmlns:a16="http://schemas.microsoft.com/office/drawing/2014/main" id="{B2C1722E-A406-6745-05C3-BA7275352BC5}"/>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val="0"/>
              </a:ext>
            </a:extLst>
          </a:blip>
          <a:srcRect l="4329" t="3695" r="7583" b="16779"/>
          <a:stretch/>
        </p:blipFill>
        <p:spPr bwMode="auto">
          <a:xfrm>
            <a:off x="10413237" y="3271340"/>
            <a:ext cx="1276461" cy="115240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A0A0580-4D6F-713B-EC63-525A029B9F24}"/>
              </a:ext>
            </a:extLst>
          </p:cNvPr>
          <p:cNvSpPr txBox="1"/>
          <p:nvPr userDrawn="1"/>
        </p:nvSpPr>
        <p:spPr>
          <a:xfrm>
            <a:off x="9788841" y="4450778"/>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https</a:t>
            </a:r>
            <a:r>
              <a:rPr lang="en-US" sz="1100" dirty="0">
                <a:solidFill>
                  <a:schemeClr val="bg1"/>
                </a:solidFill>
                <a:latin typeface="Gill Sans MT" panose="020B0502020104020203" pitchFamily="34" charset="0"/>
                <a:sym typeface="Wingdings" panose="05000000000000000000" pitchFamily="2" charset="2"/>
              </a:rPr>
              <a:t>://techvoices.org</a:t>
            </a:r>
            <a:endParaRPr lang="en-US" sz="1100" dirty="0">
              <a:solidFill>
                <a:schemeClr val="bg1"/>
              </a:solidFill>
              <a:latin typeface="Gill Sans MT" panose="020B0502020104020203" pitchFamily="34" charset="0"/>
            </a:endParaRPr>
          </a:p>
        </p:txBody>
      </p:sp>
      <p:pic>
        <p:nvPicPr>
          <p:cNvPr id="23" name="Picture 4" descr="TIVIA ry">
            <a:extLst>
              <a:ext uri="{FF2B5EF4-FFF2-40B4-BE49-F238E27FC236}">
                <a16:creationId xmlns:a16="http://schemas.microsoft.com/office/drawing/2014/main" id="{7DB6FEDE-7EFE-0FEF-6C45-05AAFC5005EE}"/>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108806" y="5045948"/>
            <a:ext cx="793143" cy="7931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elenium PLC - Project Leadership Committee">
            <a:extLst>
              <a:ext uri="{FF2B5EF4-FFF2-40B4-BE49-F238E27FC236}">
                <a16:creationId xmlns:a16="http://schemas.microsoft.com/office/drawing/2014/main" id="{9AADF129-5EF6-111C-1472-C47F7EF66F1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203184" y="5045948"/>
            <a:ext cx="793143" cy="82882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A55BFD30-BC69-C41E-23BB-3B7AC42F19F0}"/>
              </a:ext>
            </a:extLst>
          </p:cNvPr>
          <p:cNvGrpSpPr/>
          <p:nvPr userDrawn="1"/>
        </p:nvGrpSpPr>
        <p:grpSpPr>
          <a:xfrm>
            <a:off x="3338509" y="1462039"/>
            <a:ext cx="6352157" cy="1964821"/>
            <a:chOff x="2919409" y="2198639"/>
            <a:chExt cx="6352157" cy="1964821"/>
          </a:xfrm>
        </p:grpSpPr>
        <p:pic>
          <p:nvPicPr>
            <p:cNvPr id="27" name="Picture 26" descr="Logo, company name&#10;&#10;Description automatically generated">
              <a:extLst>
                <a:ext uri="{FF2B5EF4-FFF2-40B4-BE49-F238E27FC236}">
                  <a16:creationId xmlns:a16="http://schemas.microsoft.com/office/drawing/2014/main" id="{8A3E49BC-2C36-D4A0-770A-14498852C155}"/>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t="12925"/>
            <a:stretch/>
          </p:blipFill>
          <p:spPr>
            <a:xfrm>
              <a:off x="2919409" y="2198639"/>
              <a:ext cx="2114550" cy="1841234"/>
            </a:xfrm>
            <a:prstGeom prst="rect">
              <a:avLst/>
            </a:prstGeom>
            <a:ln>
              <a:noFill/>
            </a:ln>
            <a:effectLst>
              <a:softEdge rad="112500"/>
            </a:effectLst>
          </p:spPr>
        </p:pic>
        <p:pic>
          <p:nvPicPr>
            <p:cNvPr id="28" name="Graphic 27">
              <a:extLst>
                <a:ext uri="{FF2B5EF4-FFF2-40B4-BE49-F238E27FC236}">
                  <a16:creationId xmlns:a16="http://schemas.microsoft.com/office/drawing/2014/main" id="{D0C3C3B0-B770-A54F-0F2E-A82EB5EC784F}"/>
                </a:ext>
              </a:extLst>
            </p:cNvPr>
            <p:cNvPicPr>
              <a:picLocks noChangeAspect="1"/>
            </p:cNvPicPr>
            <p:nvPr/>
          </p:nvPicPr>
          <p:blipFill>
            <a:blip r:embed="rId13" cstate="email">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3960" y="2319660"/>
              <a:ext cx="1543445" cy="662939"/>
            </a:xfrm>
            <a:prstGeom prst="rect">
              <a:avLst/>
            </a:prstGeom>
          </p:spPr>
        </p:pic>
        <p:sp>
          <p:nvSpPr>
            <p:cNvPr id="29" name="TextBox 28">
              <a:extLst>
                <a:ext uri="{FF2B5EF4-FFF2-40B4-BE49-F238E27FC236}">
                  <a16:creationId xmlns:a16="http://schemas.microsoft.com/office/drawing/2014/main" id="{A784B236-9F15-B191-11ED-E12266A202E3}"/>
                </a:ext>
              </a:extLst>
            </p:cNvPr>
            <p:cNvSpPr txBox="1"/>
            <p:nvPr/>
          </p:nvSpPr>
          <p:spPr>
            <a:xfrm>
              <a:off x="3570919" y="3794128"/>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2020</a:t>
              </a:r>
            </a:p>
          </p:txBody>
        </p:sp>
        <p:sp>
          <p:nvSpPr>
            <p:cNvPr id="30" name="TextBox 29">
              <a:extLst>
                <a:ext uri="{FF2B5EF4-FFF2-40B4-BE49-F238E27FC236}">
                  <a16:creationId xmlns:a16="http://schemas.microsoft.com/office/drawing/2014/main" id="{30807EF6-1389-4389-7077-6E28040B83FE}"/>
                </a:ext>
              </a:extLst>
            </p:cNvPr>
            <p:cNvSpPr txBox="1"/>
            <p:nvPr/>
          </p:nvSpPr>
          <p:spPr>
            <a:xfrm>
              <a:off x="5687805" y="3779599"/>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2016</a:t>
              </a:r>
            </a:p>
          </p:txBody>
        </p:sp>
        <p:sp>
          <p:nvSpPr>
            <p:cNvPr id="31" name="TextBox 30">
              <a:extLst>
                <a:ext uri="{FF2B5EF4-FFF2-40B4-BE49-F238E27FC236}">
                  <a16:creationId xmlns:a16="http://schemas.microsoft.com/office/drawing/2014/main" id="{94E032D4-F0C5-A430-D893-8C8430D2C8DD}"/>
                </a:ext>
              </a:extLst>
            </p:cNvPr>
            <p:cNvSpPr txBox="1"/>
            <p:nvPr/>
          </p:nvSpPr>
          <p:spPr>
            <a:xfrm>
              <a:off x="4794126" y="2966502"/>
              <a:ext cx="2685853" cy="784830"/>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MIATPP</a:t>
              </a:r>
              <a:r>
                <a:rPr lang="en-US" dirty="0">
                  <a:solidFill>
                    <a:schemeClr val="bg1"/>
                  </a:solidFill>
                  <a:latin typeface="Gill Sans MT" panose="020B0502020104020203" pitchFamily="34" charset="0"/>
                </a:rPr>
                <a:t> </a:t>
              </a:r>
              <a:br>
                <a:rPr lang="en-US" dirty="0">
                  <a:solidFill>
                    <a:schemeClr val="bg1"/>
                  </a:solidFill>
                  <a:latin typeface="Gill Sans MT" panose="020B0502020104020203" pitchFamily="34" charset="0"/>
                </a:rPr>
              </a:br>
              <a:r>
                <a:rPr lang="en-US" sz="1350" dirty="0">
                  <a:solidFill>
                    <a:schemeClr val="bg1"/>
                  </a:solidFill>
                  <a:latin typeface="Gill Sans Nova Light" panose="020B0604020202020204" pitchFamily="34" charset="0"/>
                </a:rPr>
                <a:t>Most Influential Agile Testing Professional Person</a:t>
              </a:r>
              <a:endParaRPr lang="en-US" dirty="0">
                <a:solidFill>
                  <a:schemeClr val="bg1"/>
                </a:solidFill>
                <a:latin typeface="Gill Sans Nova Light" panose="020B0604020202020204" pitchFamily="34" charset="0"/>
              </a:endParaRPr>
            </a:p>
          </p:txBody>
        </p:sp>
        <p:pic>
          <p:nvPicPr>
            <p:cNvPr id="32" name="Picture 2" descr="ICT 100 influencers list 2019 and 2020">
              <a:extLst>
                <a:ext uri="{FF2B5EF4-FFF2-40B4-BE49-F238E27FC236}">
                  <a16:creationId xmlns:a16="http://schemas.microsoft.com/office/drawing/2014/main" id="{E2EAC3B0-2A60-C6FF-A38E-13732ECBABD6}"/>
                </a:ext>
              </a:extLst>
            </p:cNvPr>
            <p:cNvPicPr>
              <a:picLocks noChangeAspect="1" noChangeArrowheads="1"/>
            </p:cNvPicPr>
            <p:nvPr/>
          </p:nvPicPr>
          <p:blipFill rotWithShape="1">
            <a:blip r:embed="rId15" cstate="email">
              <a:extLst>
                <a:ext uri="{28A0092B-C50C-407E-A947-70E740481C1C}">
                  <a14:useLocalDpi xmlns:a14="http://schemas.microsoft.com/office/drawing/2010/main" val="0"/>
                </a:ext>
              </a:extLst>
            </a:blip>
            <a:srcRect b="44770"/>
            <a:stretch/>
          </p:blipFill>
          <p:spPr bwMode="auto">
            <a:xfrm>
              <a:off x="7396849" y="2443840"/>
              <a:ext cx="1553783" cy="85815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6C5DD0E-4544-873F-A10C-20CB770E2214}"/>
                </a:ext>
              </a:extLst>
            </p:cNvPr>
            <p:cNvSpPr txBox="1"/>
            <p:nvPr/>
          </p:nvSpPr>
          <p:spPr>
            <a:xfrm>
              <a:off x="7195322" y="3794128"/>
              <a:ext cx="2076244"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2019 - 2022</a:t>
              </a:r>
            </a:p>
          </p:txBody>
        </p:sp>
      </p:grpSp>
    </p:spTree>
    <p:extLst>
      <p:ext uri="{BB962C8B-B14F-4D97-AF65-F5344CB8AC3E}">
        <p14:creationId xmlns:p14="http://schemas.microsoft.com/office/powerpoint/2010/main" val="247317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8AE2-F0EA-52A1-0E66-F8A6FA6E0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C59C4B-2D9A-713E-8257-4CC2F58F4F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8F121-8D34-52C4-4B4E-A7F0FD1E01AA}"/>
              </a:ext>
            </a:extLst>
          </p:cNvPr>
          <p:cNvSpPr>
            <a:spLocks noGrp="1"/>
          </p:cNvSpPr>
          <p:nvPr>
            <p:ph type="dt" sz="half" idx="10"/>
          </p:nvPr>
        </p:nvSpPr>
        <p:spPr/>
        <p:txBody>
          <a:bodyPr/>
          <a:lstStyle>
            <a:lvl1pPr>
              <a:defRPr>
                <a:solidFill>
                  <a:schemeClr val="bg1"/>
                </a:solidFill>
              </a:defRPr>
            </a:lvl1pPr>
          </a:lstStyle>
          <a:p>
            <a:endParaRPr lang="en-GB" altLang="en-US" dirty="0"/>
          </a:p>
        </p:txBody>
      </p:sp>
    </p:spTree>
    <p:extLst>
      <p:ext uri="{BB962C8B-B14F-4D97-AF65-F5344CB8AC3E}">
        <p14:creationId xmlns:p14="http://schemas.microsoft.com/office/powerpoint/2010/main" val="1350283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0AE643-9530-B8C7-6F01-999684FF3D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747FF9-C537-196A-CEB2-3CECCF17D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B335C5F9-22CC-0E00-B207-74BAA2703FC0}"/>
              </a:ext>
            </a:extLst>
          </p:cNvPr>
          <p:cNvSpPr txBox="1"/>
          <p:nvPr userDrawn="1">
            <p:extLst>
              <p:ext uri="{1162E1C5-73C7-4A58-AE30-91384D911F3F}">
                <p184:classification xmlns:p184="http://schemas.microsoft.com/office/powerpoint/2018/4/main" val="ftr"/>
              </p:ext>
            </p:extLst>
          </p:nvPr>
        </p:nvSpPr>
        <p:spPr>
          <a:xfrm>
            <a:off x="5893562" y="66421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12737557"/>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5" r:id="rId3"/>
    <p:sldLayoutId id="2147483659" r:id="rId4"/>
    <p:sldLayoutId id="2147483658" r:id="rId5"/>
    <p:sldLayoutId id="2147483657" r:id="rId6"/>
    <p:sldLayoutId id="2147483656"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D1C-89F5-6216-8A68-50DD3CA595B2}"/>
              </a:ext>
            </a:extLst>
          </p:cNvPr>
          <p:cNvSpPr>
            <a:spLocks noGrp="1"/>
          </p:cNvSpPr>
          <p:nvPr>
            <p:ph type="ctrTitle"/>
          </p:nvPr>
        </p:nvSpPr>
        <p:spPr/>
        <p:txBody>
          <a:bodyPr/>
          <a:lstStyle/>
          <a:p>
            <a:r>
              <a:rPr lang="en-US" dirty="0" err="1"/>
              <a:t>Automatisoituuko</a:t>
            </a:r>
            <a:r>
              <a:rPr lang="en-US" dirty="0"/>
              <a:t> </a:t>
            </a:r>
            <a:r>
              <a:rPr lang="en-US" dirty="0" err="1"/>
              <a:t>testaus</a:t>
            </a:r>
            <a:r>
              <a:rPr lang="en-US" dirty="0"/>
              <a:t> </a:t>
            </a:r>
            <a:r>
              <a:rPr lang="en-US" dirty="0" err="1"/>
              <a:t>tulevaisuudessa</a:t>
            </a:r>
            <a:r>
              <a:rPr lang="en-US" dirty="0"/>
              <a:t>?</a:t>
            </a:r>
          </a:p>
        </p:txBody>
      </p:sp>
      <p:sp>
        <p:nvSpPr>
          <p:cNvPr id="3" name="Subtitle 2">
            <a:extLst>
              <a:ext uri="{FF2B5EF4-FFF2-40B4-BE49-F238E27FC236}">
                <a16:creationId xmlns:a16="http://schemas.microsoft.com/office/drawing/2014/main" id="{10E2376B-CFEC-A299-AFB6-7D4FC472303F}"/>
              </a:ext>
            </a:extLst>
          </p:cNvPr>
          <p:cNvSpPr>
            <a:spLocks noGrp="1"/>
          </p:cNvSpPr>
          <p:nvPr>
            <p:ph type="subTitle" idx="1"/>
          </p:nvPr>
        </p:nvSpPr>
        <p:spPr/>
        <p:txBody>
          <a:bodyPr/>
          <a:lstStyle/>
          <a:p>
            <a:r>
              <a:rPr lang="en-US" dirty="0"/>
              <a:t>Maaret Pyhäjärvi</a:t>
            </a:r>
          </a:p>
        </p:txBody>
      </p:sp>
      <p:sp>
        <p:nvSpPr>
          <p:cNvPr id="4" name="Oval 3">
            <a:extLst>
              <a:ext uri="{FF2B5EF4-FFF2-40B4-BE49-F238E27FC236}">
                <a16:creationId xmlns:a16="http://schemas.microsoft.com/office/drawing/2014/main" id="{B42EB3FC-CDE6-4884-65B6-91DADD3598BA}"/>
              </a:ext>
            </a:extLst>
          </p:cNvPr>
          <p:cNvSpPr/>
          <p:nvPr/>
        </p:nvSpPr>
        <p:spPr>
          <a:xfrm>
            <a:off x="9797143" y="244366"/>
            <a:ext cx="2103308" cy="2002445"/>
          </a:xfrm>
          <a:prstGeom prst="ellipse">
            <a:avLst/>
          </a:prstGeom>
          <a:effectLst>
            <a:glow rad="228600">
              <a:schemeClr val="accent1">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err="1"/>
              <a:t>Esitys</a:t>
            </a:r>
            <a:r>
              <a:rPr lang="en-US" sz="2800" dirty="0"/>
              <a:t> </a:t>
            </a:r>
            <a:r>
              <a:rPr lang="en-US" sz="2800" dirty="0" err="1"/>
              <a:t>vuodelta</a:t>
            </a:r>
            <a:r>
              <a:rPr lang="en-US" sz="2800" dirty="0"/>
              <a:t> 2004 (v2)</a:t>
            </a:r>
          </a:p>
        </p:txBody>
      </p:sp>
    </p:spTree>
    <p:extLst>
      <p:ext uri="{BB962C8B-B14F-4D97-AF65-F5344CB8AC3E}">
        <p14:creationId xmlns:p14="http://schemas.microsoft.com/office/powerpoint/2010/main" val="385207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89" name="Rectangle 37">
            <a:extLst>
              <a:ext uri="{FF2B5EF4-FFF2-40B4-BE49-F238E27FC236}">
                <a16:creationId xmlns:a16="http://schemas.microsoft.com/office/drawing/2014/main" id="{76AE587B-9541-DF6B-1B25-675EB3619204}"/>
              </a:ext>
            </a:extLst>
          </p:cNvPr>
          <p:cNvSpPr>
            <a:spLocks noChangeArrowheads="1"/>
          </p:cNvSpPr>
          <p:nvPr/>
        </p:nvSpPr>
        <p:spPr bwMode="auto">
          <a:xfrm>
            <a:off x="4953000" y="299550"/>
            <a:ext cx="1143000" cy="6019800"/>
          </a:xfrm>
          <a:prstGeom prst="rect">
            <a:avLst/>
          </a:prstGeom>
          <a:solidFill>
            <a:srgbClr val="CCEC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9154" name="AutoShape 2">
            <a:extLst>
              <a:ext uri="{FF2B5EF4-FFF2-40B4-BE49-F238E27FC236}">
                <a16:creationId xmlns:a16="http://schemas.microsoft.com/office/drawing/2014/main" id="{95875771-6538-D3F7-AB1F-70AB3F38335C}"/>
              </a:ext>
            </a:extLst>
          </p:cNvPr>
          <p:cNvSpPr>
            <a:spLocks noChangeArrowheads="1"/>
          </p:cNvSpPr>
          <p:nvPr/>
        </p:nvSpPr>
        <p:spPr bwMode="auto">
          <a:xfrm>
            <a:off x="2057400" y="15187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a:latin typeface="Trebuchet MS" panose="020B0703020202090204" pitchFamily="34" charset="0"/>
              </a:rPr>
              <a:t>Tilannetekijät</a:t>
            </a:r>
            <a:endParaRPr lang="en-GB" altLang="en-US" sz="1400">
              <a:latin typeface="Trebuchet MS" panose="020B0703020202090204" pitchFamily="34" charset="0"/>
            </a:endParaRPr>
          </a:p>
        </p:txBody>
      </p:sp>
      <p:sp>
        <p:nvSpPr>
          <p:cNvPr id="49155" name="AutoShape 3">
            <a:extLst>
              <a:ext uri="{FF2B5EF4-FFF2-40B4-BE49-F238E27FC236}">
                <a16:creationId xmlns:a16="http://schemas.microsoft.com/office/drawing/2014/main" id="{ABE74BB2-23A3-9EFF-5C66-0BFA734BD387}"/>
              </a:ext>
            </a:extLst>
          </p:cNvPr>
          <p:cNvSpPr>
            <a:spLocks noChangeArrowheads="1"/>
          </p:cNvSpPr>
          <p:nvPr/>
        </p:nvSpPr>
        <p:spPr bwMode="auto">
          <a:xfrm>
            <a:off x="2057400" y="25093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Kustannukset ja </a:t>
            </a:r>
          </a:p>
          <a:p>
            <a:pPr algn="ctr"/>
            <a:r>
              <a:rPr lang="fi-FI" altLang="en-US" sz="1400" dirty="0">
                <a:latin typeface="Trebuchet MS" panose="020B0703020202090204" pitchFamily="34" charset="0"/>
              </a:rPr>
              <a:t>hyödyt</a:t>
            </a:r>
            <a:endParaRPr lang="en-GB" altLang="en-US" sz="1400" dirty="0">
              <a:latin typeface="Trebuchet MS" panose="020B0703020202090204" pitchFamily="34" charset="0"/>
            </a:endParaRPr>
          </a:p>
        </p:txBody>
      </p:sp>
      <p:sp>
        <p:nvSpPr>
          <p:cNvPr id="49156" name="AutoShape 4">
            <a:extLst>
              <a:ext uri="{FF2B5EF4-FFF2-40B4-BE49-F238E27FC236}">
                <a16:creationId xmlns:a16="http://schemas.microsoft.com/office/drawing/2014/main" id="{FA51634D-3821-AB56-B08B-9ED65B1DA680}"/>
              </a:ext>
            </a:extLst>
          </p:cNvPr>
          <p:cNvSpPr>
            <a:spLocks noChangeArrowheads="1"/>
          </p:cNvSpPr>
          <p:nvPr/>
        </p:nvSpPr>
        <p:spPr bwMode="auto">
          <a:xfrm>
            <a:off x="2057400" y="44905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Ympäristöt, </a:t>
            </a:r>
            <a:br>
              <a:rPr lang="fi-FI" altLang="en-US" sz="1400" dirty="0">
                <a:latin typeface="Trebuchet MS" panose="020B0703020202090204" pitchFamily="34" charset="0"/>
              </a:rPr>
            </a:br>
            <a:r>
              <a:rPr lang="fi-FI" altLang="en-US" sz="1400" dirty="0">
                <a:latin typeface="Trebuchet MS" panose="020B0703020202090204" pitchFamily="34" charset="0"/>
              </a:rPr>
              <a:t>teknologiat</a:t>
            </a:r>
            <a:br>
              <a:rPr lang="fi-FI" altLang="en-US" sz="1400" dirty="0">
                <a:latin typeface="Trebuchet MS" panose="020B0703020202090204" pitchFamily="34" charset="0"/>
              </a:rPr>
            </a:br>
            <a:r>
              <a:rPr lang="fi-FI" altLang="en-US" sz="1400" dirty="0">
                <a:latin typeface="Trebuchet MS" panose="020B0703020202090204" pitchFamily="34" charset="0"/>
              </a:rPr>
              <a:t>ja testattavuus</a:t>
            </a:r>
            <a:endParaRPr lang="en-GB" altLang="en-US" sz="1400" dirty="0">
              <a:latin typeface="Trebuchet MS" panose="020B0703020202090204" pitchFamily="34" charset="0"/>
            </a:endParaRPr>
          </a:p>
        </p:txBody>
      </p:sp>
      <p:sp>
        <p:nvSpPr>
          <p:cNvPr id="49157" name="AutoShape 5">
            <a:extLst>
              <a:ext uri="{FF2B5EF4-FFF2-40B4-BE49-F238E27FC236}">
                <a16:creationId xmlns:a16="http://schemas.microsoft.com/office/drawing/2014/main" id="{8BD4F888-7548-0005-B68B-61B4D492884E}"/>
              </a:ext>
            </a:extLst>
          </p:cNvPr>
          <p:cNvSpPr>
            <a:spLocks noChangeArrowheads="1"/>
          </p:cNvSpPr>
          <p:nvPr/>
        </p:nvSpPr>
        <p:spPr bwMode="auto">
          <a:xfrm>
            <a:off x="2057400" y="54811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Prosessi</a:t>
            </a:r>
          </a:p>
          <a:p>
            <a:pPr algn="ctr"/>
            <a:r>
              <a:rPr lang="fi-FI" altLang="en-US" sz="1400" dirty="0">
                <a:latin typeface="Trebuchet MS" panose="020B0703020202090204" pitchFamily="34" charset="0"/>
              </a:rPr>
              <a:t>Strategia (syyt)</a:t>
            </a:r>
          </a:p>
          <a:p>
            <a:pPr algn="ctr"/>
            <a:r>
              <a:rPr lang="fi-FI" altLang="en-US" sz="1400" dirty="0">
                <a:latin typeface="Trebuchet MS" panose="020B0703020202090204" pitchFamily="34" charset="0"/>
              </a:rPr>
              <a:t>Testaustasot ja tyypit</a:t>
            </a:r>
          </a:p>
          <a:p>
            <a:pPr algn="ctr"/>
            <a:r>
              <a:rPr lang="fi-FI" altLang="en-US" sz="1400" dirty="0">
                <a:latin typeface="Trebuchet MS" panose="020B0703020202090204" pitchFamily="34" charset="0"/>
              </a:rPr>
              <a:t>Osaaminen</a:t>
            </a:r>
            <a:endParaRPr lang="en-GB" altLang="en-US" sz="1400" dirty="0">
              <a:latin typeface="Trebuchet MS" panose="020B0703020202090204" pitchFamily="34" charset="0"/>
            </a:endParaRPr>
          </a:p>
        </p:txBody>
      </p:sp>
      <p:sp>
        <p:nvSpPr>
          <p:cNvPr id="49158" name="AutoShape 6">
            <a:extLst>
              <a:ext uri="{FF2B5EF4-FFF2-40B4-BE49-F238E27FC236}">
                <a16:creationId xmlns:a16="http://schemas.microsoft.com/office/drawing/2014/main" id="{16597CE7-F6A0-5F00-D2DC-9DB87A0E7C43}"/>
              </a:ext>
            </a:extLst>
          </p:cNvPr>
          <p:cNvSpPr>
            <a:spLocks noChangeArrowheads="1"/>
          </p:cNvSpPr>
          <p:nvPr/>
        </p:nvSpPr>
        <p:spPr bwMode="auto">
          <a:xfrm>
            <a:off x="3886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Kehitys-</a:t>
            </a:r>
            <a:br>
              <a:rPr lang="fi-FI" altLang="en-US" sz="1400" dirty="0">
                <a:latin typeface="Trebuchet MS" panose="020B0703020202090204" pitchFamily="34" charset="0"/>
              </a:rPr>
            </a:br>
            <a:r>
              <a:rPr lang="fi-FI" altLang="en-US" sz="1400" dirty="0">
                <a:latin typeface="Trebuchet MS" panose="020B0703020202090204" pitchFamily="34" charset="0"/>
              </a:rPr>
              <a:t>johtaja</a:t>
            </a:r>
            <a:endParaRPr lang="en-GB" altLang="en-US" sz="1400" dirty="0">
              <a:latin typeface="Trebuchet MS" panose="020B0703020202090204" pitchFamily="34" charset="0"/>
            </a:endParaRPr>
          </a:p>
        </p:txBody>
      </p:sp>
      <p:sp>
        <p:nvSpPr>
          <p:cNvPr id="49159" name="AutoShape 7">
            <a:extLst>
              <a:ext uri="{FF2B5EF4-FFF2-40B4-BE49-F238E27FC236}">
                <a16:creationId xmlns:a16="http://schemas.microsoft.com/office/drawing/2014/main" id="{5975100C-F6B2-7E54-35CA-691C33452219}"/>
              </a:ext>
            </a:extLst>
          </p:cNvPr>
          <p:cNvSpPr>
            <a:spLocks noChangeArrowheads="1"/>
          </p:cNvSpPr>
          <p:nvPr/>
        </p:nvSpPr>
        <p:spPr bwMode="auto">
          <a:xfrm>
            <a:off x="5029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Projekti-</a:t>
            </a:r>
            <a:br>
              <a:rPr lang="fi-FI" altLang="en-US" sz="1400" dirty="0">
                <a:latin typeface="Trebuchet MS" panose="020B0703020202090204" pitchFamily="34" charset="0"/>
              </a:rPr>
            </a:br>
            <a:r>
              <a:rPr lang="fi-FI" altLang="en-US" sz="1400" dirty="0">
                <a:latin typeface="Trebuchet MS" panose="020B0703020202090204" pitchFamily="34" charset="0"/>
              </a:rPr>
              <a:t>päällikkö </a:t>
            </a:r>
            <a:endParaRPr lang="en-GB" altLang="en-US" sz="1400" dirty="0">
              <a:latin typeface="Trebuchet MS" panose="020B0703020202090204" pitchFamily="34" charset="0"/>
            </a:endParaRPr>
          </a:p>
        </p:txBody>
      </p:sp>
      <p:sp>
        <p:nvSpPr>
          <p:cNvPr id="49160" name="AutoShape 8">
            <a:extLst>
              <a:ext uri="{FF2B5EF4-FFF2-40B4-BE49-F238E27FC236}">
                <a16:creationId xmlns:a16="http://schemas.microsoft.com/office/drawing/2014/main" id="{19ADA5E7-6083-8816-16D2-92EDFA2EC761}"/>
              </a:ext>
            </a:extLst>
          </p:cNvPr>
          <p:cNvSpPr>
            <a:spLocks noChangeArrowheads="1"/>
          </p:cNvSpPr>
          <p:nvPr/>
        </p:nvSpPr>
        <p:spPr bwMode="auto">
          <a:xfrm>
            <a:off x="6172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Testaus-</a:t>
            </a:r>
            <a:br>
              <a:rPr lang="fi-FI" altLang="en-US" sz="1400" dirty="0">
                <a:latin typeface="Trebuchet MS" panose="020B0703020202090204" pitchFamily="34" charset="0"/>
              </a:rPr>
            </a:br>
            <a:r>
              <a:rPr lang="fi-FI" altLang="en-US" sz="1400" dirty="0">
                <a:latin typeface="Trebuchet MS" panose="020B0703020202090204" pitchFamily="34" charset="0"/>
              </a:rPr>
              <a:t>päällikkö / </a:t>
            </a:r>
            <a:br>
              <a:rPr lang="fi-FI" altLang="en-US" sz="1400" dirty="0">
                <a:latin typeface="Trebuchet MS" panose="020B0703020202090204" pitchFamily="34" charset="0"/>
              </a:rPr>
            </a:br>
            <a:r>
              <a:rPr lang="fi-FI" altLang="en-US" sz="1400" dirty="0">
                <a:latin typeface="Trebuchet MS" panose="020B0703020202090204" pitchFamily="34" charset="0"/>
              </a:rPr>
              <a:t>hallinto</a:t>
            </a:r>
            <a:endParaRPr lang="en-GB" altLang="en-US" sz="1400" dirty="0">
              <a:latin typeface="Trebuchet MS" panose="020B0703020202090204" pitchFamily="34" charset="0"/>
            </a:endParaRPr>
          </a:p>
        </p:txBody>
      </p:sp>
      <p:sp>
        <p:nvSpPr>
          <p:cNvPr id="49161" name="AutoShape 9">
            <a:extLst>
              <a:ext uri="{FF2B5EF4-FFF2-40B4-BE49-F238E27FC236}">
                <a16:creationId xmlns:a16="http://schemas.microsoft.com/office/drawing/2014/main" id="{0AD4859E-1D19-79B1-FDD6-79F0559BB714}"/>
              </a:ext>
            </a:extLst>
          </p:cNvPr>
          <p:cNvSpPr>
            <a:spLocks noChangeArrowheads="1"/>
          </p:cNvSpPr>
          <p:nvPr/>
        </p:nvSpPr>
        <p:spPr bwMode="auto">
          <a:xfrm>
            <a:off x="8458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a:latin typeface="Trebuchet MS" panose="020B0703020202090204" pitchFamily="34" charset="0"/>
              </a:rPr>
              <a:t>Testaaja</a:t>
            </a:r>
            <a:endParaRPr lang="en-GB" altLang="en-US" sz="1400">
              <a:latin typeface="Trebuchet MS" panose="020B0703020202090204" pitchFamily="34" charset="0"/>
            </a:endParaRPr>
          </a:p>
        </p:txBody>
      </p:sp>
      <p:sp>
        <p:nvSpPr>
          <p:cNvPr id="49162" name="AutoShape 10">
            <a:extLst>
              <a:ext uri="{FF2B5EF4-FFF2-40B4-BE49-F238E27FC236}">
                <a16:creationId xmlns:a16="http://schemas.microsoft.com/office/drawing/2014/main" id="{0BE2DB1E-E3F0-588E-B83F-B50906AD6112}"/>
              </a:ext>
            </a:extLst>
          </p:cNvPr>
          <p:cNvSpPr>
            <a:spLocks noChangeArrowheads="1"/>
          </p:cNvSpPr>
          <p:nvPr/>
        </p:nvSpPr>
        <p:spPr bwMode="auto">
          <a:xfrm>
            <a:off x="9601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Ohjelmisto-</a:t>
            </a:r>
          </a:p>
          <a:p>
            <a:pPr algn="ctr"/>
            <a:r>
              <a:rPr lang="fi-FI" altLang="en-US" sz="1400" dirty="0">
                <a:latin typeface="Trebuchet MS" panose="020B0703020202090204" pitchFamily="34" charset="0"/>
              </a:rPr>
              <a:t>arkkitehti</a:t>
            </a:r>
            <a:endParaRPr lang="en-GB" altLang="en-US" sz="1400" dirty="0">
              <a:latin typeface="Trebuchet MS" panose="020B0703020202090204" pitchFamily="34" charset="0"/>
            </a:endParaRPr>
          </a:p>
        </p:txBody>
      </p:sp>
      <p:sp>
        <p:nvSpPr>
          <p:cNvPr id="49163" name="Rectangle 11">
            <a:extLst>
              <a:ext uri="{FF2B5EF4-FFF2-40B4-BE49-F238E27FC236}">
                <a16:creationId xmlns:a16="http://schemas.microsoft.com/office/drawing/2014/main" id="{C2CAD453-1E1A-7159-FF3E-7A927E5ED763}"/>
              </a:ext>
            </a:extLst>
          </p:cNvPr>
          <p:cNvSpPr>
            <a:spLocks noChangeArrowheads="1"/>
          </p:cNvSpPr>
          <p:nvPr/>
        </p:nvSpPr>
        <p:spPr bwMode="auto">
          <a:xfrm>
            <a:off x="4191000" y="1594950"/>
            <a:ext cx="533400" cy="27432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endParaRPr lang="en-US" altLang="en-US" sz="1200">
              <a:latin typeface="Trebuchet MS" panose="020B0703020202090204" pitchFamily="34" charset="0"/>
            </a:endParaRPr>
          </a:p>
        </p:txBody>
      </p:sp>
      <p:sp>
        <p:nvSpPr>
          <p:cNvPr id="49164" name="Rectangle 12">
            <a:extLst>
              <a:ext uri="{FF2B5EF4-FFF2-40B4-BE49-F238E27FC236}">
                <a16:creationId xmlns:a16="http://schemas.microsoft.com/office/drawing/2014/main" id="{E0CEE5C0-F1D9-762A-BF77-AA7EF38C8FF2}"/>
              </a:ext>
            </a:extLst>
          </p:cNvPr>
          <p:cNvSpPr>
            <a:spLocks noChangeArrowheads="1"/>
          </p:cNvSpPr>
          <p:nvPr/>
        </p:nvSpPr>
        <p:spPr bwMode="auto">
          <a:xfrm>
            <a:off x="6477000" y="2585550"/>
            <a:ext cx="533400" cy="17526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65" name="Line 13">
            <a:extLst>
              <a:ext uri="{FF2B5EF4-FFF2-40B4-BE49-F238E27FC236}">
                <a16:creationId xmlns:a16="http://schemas.microsoft.com/office/drawing/2014/main" id="{923EFF93-7C40-4B72-A67B-9DF095D94EB5}"/>
              </a:ext>
            </a:extLst>
          </p:cNvPr>
          <p:cNvSpPr>
            <a:spLocks noChangeShapeType="1"/>
          </p:cNvSpPr>
          <p:nvPr/>
        </p:nvSpPr>
        <p:spPr bwMode="auto">
          <a:xfrm>
            <a:off x="1981200" y="24331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6" name="Line 14">
            <a:extLst>
              <a:ext uri="{FF2B5EF4-FFF2-40B4-BE49-F238E27FC236}">
                <a16:creationId xmlns:a16="http://schemas.microsoft.com/office/drawing/2014/main" id="{1910DB6E-9E12-8ECB-4B6A-97F81CFE4EDF}"/>
              </a:ext>
            </a:extLst>
          </p:cNvPr>
          <p:cNvSpPr>
            <a:spLocks noChangeShapeType="1"/>
          </p:cNvSpPr>
          <p:nvPr/>
        </p:nvSpPr>
        <p:spPr bwMode="auto">
          <a:xfrm>
            <a:off x="1981200" y="34237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7" name="Line 15">
            <a:extLst>
              <a:ext uri="{FF2B5EF4-FFF2-40B4-BE49-F238E27FC236}">
                <a16:creationId xmlns:a16="http://schemas.microsoft.com/office/drawing/2014/main" id="{51AF7093-DC17-F18D-FD50-C8AFC129E48D}"/>
              </a:ext>
            </a:extLst>
          </p:cNvPr>
          <p:cNvSpPr>
            <a:spLocks noChangeShapeType="1"/>
          </p:cNvSpPr>
          <p:nvPr/>
        </p:nvSpPr>
        <p:spPr bwMode="auto">
          <a:xfrm>
            <a:off x="1981200" y="54049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8" name="Line 16">
            <a:extLst>
              <a:ext uri="{FF2B5EF4-FFF2-40B4-BE49-F238E27FC236}">
                <a16:creationId xmlns:a16="http://schemas.microsoft.com/office/drawing/2014/main" id="{8FA69B02-CAF1-6919-2074-31788C4C10B3}"/>
              </a:ext>
            </a:extLst>
          </p:cNvPr>
          <p:cNvSpPr>
            <a:spLocks noChangeShapeType="1"/>
          </p:cNvSpPr>
          <p:nvPr/>
        </p:nvSpPr>
        <p:spPr bwMode="auto">
          <a:xfrm>
            <a:off x="6096000" y="451950"/>
            <a:ext cx="0" cy="5867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9" name="Line 17">
            <a:extLst>
              <a:ext uri="{FF2B5EF4-FFF2-40B4-BE49-F238E27FC236}">
                <a16:creationId xmlns:a16="http://schemas.microsoft.com/office/drawing/2014/main" id="{B2FBB008-7065-DCA3-3315-BCAAC1C2F405}"/>
              </a:ext>
            </a:extLst>
          </p:cNvPr>
          <p:cNvSpPr>
            <a:spLocks noChangeShapeType="1"/>
          </p:cNvSpPr>
          <p:nvPr/>
        </p:nvSpPr>
        <p:spPr bwMode="auto">
          <a:xfrm>
            <a:off x="7239000" y="451950"/>
            <a:ext cx="0" cy="5867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70" name="Line 18">
            <a:extLst>
              <a:ext uri="{FF2B5EF4-FFF2-40B4-BE49-F238E27FC236}">
                <a16:creationId xmlns:a16="http://schemas.microsoft.com/office/drawing/2014/main" id="{9BC2B65C-E4F2-35ED-515C-759E6059D128}"/>
              </a:ext>
            </a:extLst>
          </p:cNvPr>
          <p:cNvSpPr>
            <a:spLocks noChangeShapeType="1"/>
          </p:cNvSpPr>
          <p:nvPr/>
        </p:nvSpPr>
        <p:spPr bwMode="auto">
          <a:xfrm>
            <a:off x="9525000" y="528150"/>
            <a:ext cx="0" cy="57912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71" name="AutoShape 19">
            <a:extLst>
              <a:ext uri="{FF2B5EF4-FFF2-40B4-BE49-F238E27FC236}">
                <a16:creationId xmlns:a16="http://schemas.microsoft.com/office/drawing/2014/main" id="{9869AFBA-4726-C24F-C140-BE10A19998E5}"/>
              </a:ext>
            </a:extLst>
          </p:cNvPr>
          <p:cNvSpPr>
            <a:spLocks noChangeArrowheads="1"/>
          </p:cNvSpPr>
          <p:nvPr/>
        </p:nvSpPr>
        <p:spPr bwMode="auto">
          <a:xfrm>
            <a:off x="2057400" y="34999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Automatisointi-</a:t>
            </a:r>
          </a:p>
          <a:p>
            <a:pPr algn="ctr"/>
            <a:r>
              <a:rPr lang="fi-FI" altLang="en-US" sz="1400" dirty="0">
                <a:latin typeface="Trebuchet MS" panose="020B0703020202090204" pitchFamily="34" charset="0"/>
              </a:rPr>
              <a:t>tavoitteet</a:t>
            </a:r>
            <a:endParaRPr lang="en-GB" altLang="en-US" sz="1400" dirty="0">
              <a:latin typeface="Trebuchet MS" panose="020B0703020202090204" pitchFamily="34" charset="0"/>
            </a:endParaRPr>
          </a:p>
        </p:txBody>
      </p:sp>
      <p:sp>
        <p:nvSpPr>
          <p:cNvPr id="49172" name="Line 20">
            <a:extLst>
              <a:ext uri="{FF2B5EF4-FFF2-40B4-BE49-F238E27FC236}">
                <a16:creationId xmlns:a16="http://schemas.microsoft.com/office/drawing/2014/main" id="{B1F3FC4D-EE9C-884D-F160-D5B64073D309}"/>
              </a:ext>
            </a:extLst>
          </p:cNvPr>
          <p:cNvSpPr>
            <a:spLocks noChangeShapeType="1"/>
          </p:cNvSpPr>
          <p:nvPr/>
        </p:nvSpPr>
        <p:spPr bwMode="auto">
          <a:xfrm>
            <a:off x="1981200" y="44143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73" name="Rectangle 21">
            <a:extLst>
              <a:ext uri="{FF2B5EF4-FFF2-40B4-BE49-F238E27FC236}">
                <a16:creationId xmlns:a16="http://schemas.microsoft.com/office/drawing/2014/main" id="{2A6A47FE-FA14-1055-E53C-6AE3A1A9FC18}"/>
              </a:ext>
            </a:extLst>
          </p:cNvPr>
          <p:cNvSpPr>
            <a:spLocks noChangeArrowheads="1"/>
          </p:cNvSpPr>
          <p:nvPr/>
        </p:nvSpPr>
        <p:spPr bwMode="auto">
          <a:xfrm>
            <a:off x="5257800" y="15949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4" name="Rectangle 22">
            <a:extLst>
              <a:ext uri="{FF2B5EF4-FFF2-40B4-BE49-F238E27FC236}">
                <a16:creationId xmlns:a16="http://schemas.microsoft.com/office/drawing/2014/main" id="{2CBB433D-0745-A64E-A728-550D6AD80A79}"/>
              </a:ext>
            </a:extLst>
          </p:cNvPr>
          <p:cNvSpPr>
            <a:spLocks noChangeArrowheads="1"/>
          </p:cNvSpPr>
          <p:nvPr/>
        </p:nvSpPr>
        <p:spPr bwMode="auto">
          <a:xfrm>
            <a:off x="5257800" y="35761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5" name="Rectangle 23">
            <a:extLst>
              <a:ext uri="{FF2B5EF4-FFF2-40B4-BE49-F238E27FC236}">
                <a16:creationId xmlns:a16="http://schemas.microsoft.com/office/drawing/2014/main" id="{81E4A3A7-30BE-65D1-12E7-0284CCBCBEB5}"/>
              </a:ext>
            </a:extLst>
          </p:cNvPr>
          <p:cNvSpPr>
            <a:spLocks noChangeArrowheads="1"/>
          </p:cNvSpPr>
          <p:nvPr/>
        </p:nvSpPr>
        <p:spPr bwMode="auto">
          <a:xfrm>
            <a:off x="8763000" y="3576150"/>
            <a:ext cx="533400" cy="2667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6" name="Rectangle 24">
            <a:extLst>
              <a:ext uri="{FF2B5EF4-FFF2-40B4-BE49-F238E27FC236}">
                <a16:creationId xmlns:a16="http://schemas.microsoft.com/office/drawing/2014/main" id="{FE86A482-5833-101C-29B4-157B1BDA0384}"/>
              </a:ext>
            </a:extLst>
          </p:cNvPr>
          <p:cNvSpPr>
            <a:spLocks noChangeArrowheads="1"/>
          </p:cNvSpPr>
          <p:nvPr/>
        </p:nvSpPr>
        <p:spPr bwMode="auto">
          <a:xfrm>
            <a:off x="9829800" y="3576150"/>
            <a:ext cx="533400" cy="16764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7" name="Oval 25">
            <a:extLst>
              <a:ext uri="{FF2B5EF4-FFF2-40B4-BE49-F238E27FC236}">
                <a16:creationId xmlns:a16="http://schemas.microsoft.com/office/drawing/2014/main" id="{C1E63A56-E90C-56F5-B3C0-99FCEE1143BD}"/>
              </a:ext>
            </a:extLst>
          </p:cNvPr>
          <p:cNvSpPr>
            <a:spLocks noChangeArrowheads="1"/>
          </p:cNvSpPr>
          <p:nvPr/>
        </p:nvSpPr>
        <p:spPr bwMode="auto">
          <a:xfrm>
            <a:off x="4114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45 min</a:t>
            </a:r>
            <a:endParaRPr lang="en-GB" altLang="en-US" sz="1200" dirty="0">
              <a:latin typeface="Trebuchet MS" panose="020B0703020202090204" pitchFamily="34" charset="0"/>
            </a:endParaRPr>
          </a:p>
        </p:txBody>
      </p:sp>
      <p:sp>
        <p:nvSpPr>
          <p:cNvPr id="49178" name="Oval 26">
            <a:extLst>
              <a:ext uri="{FF2B5EF4-FFF2-40B4-BE49-F238E27FC236}">
                <a16:creationId xmlns:a16="http://schemas.microsoft.com/office/drawing/2014/main" id="{88EA7545-4ACE-763C-27DD-91A84C896AF7}"/>
              </a:ext>
            </a:extLst>
          </p:cNvPr>
          <p:cNvSpPr>
            <a:spLocks noChangeArrowheads="1"/>
          </p:cNvSpPr>
          <p:nvPr/>
        </p:nvSpPr>
        <p:spPr bwMode="auto">
          <a:xfrm>
            <a:off x="9829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60 min</a:t>
            </a:r>
            <a:endParaRPr lang="en-GB" altLang="en-US" sz="1200">
              <a:latin typeface="Trebuchet MS" panose="020B0703020202090204" pitchFamily="34" charset="0"/>
            </a:endParaRPr>
          </a:p>
        </p:txBody>
      </p:sp>
      <p:sp>
        <p:nvSpPr>
          <p:cNvPr id="49179" name="Oval 27">
            <a:extLst>
              <a:ext uri="{FF2B5EF4-FFF2-40B4-BE49-F238E27FC236}">
                <a16:creationId xmlns:a16="http://schemas.microsoft.com/office/drawing/2014/main" id="{0988883A-682A-BB90-577C-BE554D3D26A2}"/>
              </a:ext>
            </a:extLst>
          </p:cNvPr>
          <p:cNvSpPr>
            <a:spLocks noChangeArrowheads="1"/>
          </p:cNvSpPr>
          <p:nvPr/>
        </p:nvSpPr>
        <p:spPr bwMode="auto">
          <a:xfrm>
            <a:off x="6400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45 min</a:t>
            </a:r>
            <a:endParaRPr lang="en-GB" altLang="en-US" sz="1200">
              <a:latin typeface="Trebuchet MS" panose="020B0703020202090204" pitchFamily="34" charset="0"/>
            </a:endParaRPr>
          </a:p>
        </p:txBody>
      </p:sp>
      <p:sp>
        <p:nvSpPr>
          <p:cNvPr id="49180" name="Oval 28">
            <a:extLst>
              <a:ext uri="{FF2B5EF4-FFF2-40B4-BE49-F238E27FC236}">
                <a16:creationId xmlns:a16="http://schemas.microsoft.com/office/drawing/2014/main" id="{C031F64F-8F26-9575-100D-C0B5FA25B539}"/>
              </a:ext>
            </a:extLst>
          </p:cNvPr>
          <p:cNvSpPr>
            <a:spLocks noChangeArrowheads="1"/>
          </p:cNvSpPr>
          <p:nvPr/>
        </p:nvSpPr>
        <p:spPr bwMode="auto">
          <a:xfrm>
            <a:off x="5257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45 min</a:t>
            </a:r>
            <a:endParaRPr lang="en-GB" altLang="en-US" sz="1200">
              <a:latin typeface="Trebuchet MS" panose="020B0703020202090204" pitchFamily="34" charset="0"/>
            </a:endParaRPr>
          </a:p>
        </p:txBody>
      </p:sp>
      <p:sp>
        <p:nvSpPr>
          <p:cNvPr id="49181" name="Oval 29">
            <a:extLst>
              <a:ext uri="{FF2B5EF4-FFF2-40B4-BE49-F238E27FC236}">
                <a16:creationId xmlns:a16="http://schemas.microsoft.com/office/drawing/2014/main" id="{D85AD6A8-9DE2-C09D-9BC3-68A21333BA21}"/>
              </a:ext>
            </a:extLst>
          </p:cNvPr>
          <p:cNvSpPr>
            <a:spLocks noChangeArrowheads="1"/>
          </p:cNvSpPr>
          <p:nvPr/>
        </p:nvSpPr>
        <p:spPr bwMode="auto">
          <a:xfrm>
            <a:off x="8686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30 min</a:t>
            </a:r>
            <a:endParaRPr lang="en-GB" altLang="en-US" sz="1200">
              <a:latin typeface="Trebuchet MS" panose="020B0703020202090204" pitchFamily="34" charset="0"/>
            </a:endParaRPr>
          </a:p>
        </p:txBody>
      </p:sp>
      <p:sp>
        <p:nvSpPr>
          <p:cNvPr id="49182" name="Oval 30">
            <a:extLst>
              <a:ext uri="{FF2B5EF4-FFF2-40B4-BE49-F238E27FC236}">
                <a16:creationId xmlns:a16="http://schemas.microsoft.com/office/drawing/2014/main" id="{424C34F1-F839-FADD-1321-13A4A3E4DA8E}"/>
              </a:ext>
            </a:extLst>
          </p:cNvPr>
          <p:cNvSpPr>
            <a:spLocks noChangeArrowheads="1"/>
          </p:cNvSpPr>
          <p:nvPr/>
        </p:nvSpPr>
        <p:spPr bwMode="auto">
          <a:xfrm>
            <a:off x="1828800" y="1442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15 min</a:t>
            </a:r>
            <a:endParaRPr lang="en-GB" altLang="en-US" sz="1200" dirty="0">
              <a:latin typeface="Trebuchet MS" panose="020B0703020202090204" pitchFamily="34" charset="0"/>
            </a:endParaRPr>
          </a:p>
        </p:txBody>
      </p:sp>
      <p:sp>
        <p:nvSpPr>
          <p:cNvPr id="49183" name="Oval 31">
            <a:extLst>
              <a:ext uri="{FF2B5EF4-FFF2-40B4-BE49-F238E27FC236}">
                <a16:creationId xmlns:a16="http://schemas.microsoft.com/office/drawing/2014/main" id="{62574FE3-28D2-9AC5-001A-4CEAC8B2BD77}"/>
              </a:ext>
            </a:extLst>
          </p:cNvPr>
          <p:cNvSpPr>
            <a:spLocks noChangeArrowheads="1"/>
          </p:cNvSpPr>
          <p:nvPr/>
        </p:nvSpPr>
        <p:spPr bwMode="auto">
          <a:xfrm>
            <a:off x="1828800" y="24331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30 min</a:t>
            </a:r>
            <a:endParaRPr lang="en-GB" altLang="en-US" sz="1200" dirty="0">
              <a:latin typeface="Trebuchet MS" panose="020B0703020202090204" pitchFamily="34" charset="0"/>
            </a:endParaRPr>
          </a:p>
        </p:txBody>
      </p:sp>
      <p:sp>
        <p:nvSpPr>
          <p:cNvPr id="49184" name="Oval 32">
            <a:extLst>
              <a:ext uri="{FF2B5EF4-FFF2-40B4-BE49-F238E27FC236}">
                <a16:creationId xmlns:a16="http://schemas.microsoft.com/office/drawing/2014/main" id="{9C8122E7-815B-C9C4-4F23-0AC3A0703597}"/>
              </a:ext>
            </a:extLst>
          </p:cNvPr>
          <p:cNvSpPr>
            <a:spLocks noChangeArrowheads="1"/>
          </p:cNvSpPr>
          <p:nvPr/>
        </p:nvSpPr>
        <p:spPr bwMode="auto">
          <a:xfrm>
            <a:off x="1828800" y="34237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60 min</a:t>
            </a:r>
            <a:endParaRPr lang="en-GB" altLang="en-US" sz="1200" dirty="0">
              <a:latin typeface="Trebuchet MS" panose="020B0703020202090204" pitchFamily="34" charset="0"/>
            </a:endParaRPr>
          </a:p>
        </p:txBody>
      </p:sp>
      <p:sp>
        <p:nvSpPr>
          <p:cNvPr id="49185" name="Oval 33">
            <a:extLst>
              <a:ext uri="{FF2B5EF4-FFF2-40B4-BE49-F238E27FC236}">
                <a16:creationId xmlns:a16="http://schemas.microsoft.com/office/drawing/2014/main" id="{47867A7B-3B24-C815-AB32-BB246FDF643C}"/>
              </a:ext>
            </a:extLst>
          </p:cNvPr>
          <p:cNvSpPr>
            <a:spLocks noChangeArrowheads="1"/>
          </p:cNvSpPr>
          <p:nvPr/>
        </p:nvSpPr>
        <p:spPr bwMode="auto">
          <a:xfrm>
            <a:off x="1828800" y="44143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65 min</a:t>
            </a:r>
            <a:endParaRPr lang="en-GB" altLang="en-US" sz="1200">
              <a:latin typeface="Trebuchet MS" panose="020B0703020202090204" pitchFamily="34" charset="0"/>
            </a:endParaRPr>
          </a:p>
        </p:txBody>
      </p:sp>
      <p:sp>
        <p:nvSpPr>
          <p:cNvPr id="49186" name="Oval 34">
            <a:extLst>
              <a:ext uri="{FF2B5EF4-FFF2-40B4-BE49-F238E27FC236}">
                <a16:creationId xmlns:a16="http://schemas.microsoft.com/office/drawing/2014/main" id="{384B82FC-797A-D6BF-BC18-90F11017A3C4}"/>
              </a:ext>
            </a:extLst>
          </p:cNvPr>
          <p:cNvSpPr>
            <a:spLocks noChangeArrowheads="1"/>
          </p:cNvSpPr>
          <p:nvPr/>
        </p:nvSpPr>
        <p:spPr bwMode="auto">
          <a:xfrm>
            <a:off x="1828800" y="5328750"/>
            <a:ext cx="533400" cy="457200"/>
          </a:xfrm>
          <a:prstGeom prst="ellipse">
            <a:avLst/>
          </a:prstGeom>
          <a:solidFill>
            <a:schemeClr val="accent6"/>
          </a:solidFill>
          <a:ln w="9525">
            <a:solidFill>
              <a:schemeClr val="tx1"/>
            </a:solidFill>
            <a:round/>
            <a:headEnd/>
            <a:tailEnd/>
          </a:ln>
          <a:effectLst/>
        </p:spPr>
        <p:txBody>
          <a:bodyPr wrap="none" anchor="ctr"/>
          <a:lstStyle/>
          <a:p>
            <a:pPr algn="ctr"/>
            <a:r>
              <a:rPr lang="fi-FI" altLang="en-US" sz="1200">
                <a:latin typeface="Trebuchet MS" panose="020B0703020202090204" pitchFamily="34" charset="0"/>
              </a:rPr>
              <a:t>55 min</a:t>
            </a:r>
            <a:endParaRPr lang="en-GB" altLang="en-US" sz="1200">
              <a:latin typeface="Trebuchet MS" panose="020B0703020202090204" pitchFamily="34" charset="0"/>
            </a:endParaRPr>
          </a:p>
        </p:txBody>
      </p:sp>
      <p:sp>
        <p:nvSpPr>
          <p:cNvPr id="49187" name="Oval 35">
            <a:extLst>
              <a:ext uri="{FF2B5EF4-FFF2-40B4-BE49-F238E27FC236}">
                <a16:creationId xmlns:a16="http://schemas.microsoft.com/office/drawing/2014/main" id="{4D9F4EA6-4C3C-2BEF-33AB-4216BDF5FB48}"/>
              </a:ext>
            </a:extLst>
          </p:cNvPr>
          <p:cNvSpPr>
            <a:spLocks noChangeArrowheads="1"/>
          </p:cNvSpPr>
          <p:nvPr/>
        </p:nvSpPr>
        <p:spPr bwMode="auto">
          <a:xfrm>
            <a:off x="3581400" y="39571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15 min</a:t>
            </a:r>
            <a:endParaRPr lang="en-GB" altLang="en-US" sz="1200">
              <a:latin typeface="Trebuchet MS" panose="020B0703020202090204" pitchFamily="34" charset="0"/>
            </a:endParaRPr>
          </a:p>
        </p:txBody>
      </p:sp>
      <p:sp>
        <p:nvSpPr>
          <p:cNvPr id="49188" name="Rectangle 36">
            <a:extLst>
              <a:ext uri="{FF2B5EF4-FFF2-40B4-BE49-F238E27FC236}">
                <a16:creationId xmlns:a16="http://schemas.microsoft.com/office/drawing/2014/main" id="{A6EFFBFB-EDAD-E995-A6DA-5465B953306F}"/>
              </a:ext>
            </a:extLst>
          </p:cNvPr>
          <p:cNvSpPr>
            <a:spLocks noChangeArrowheads="1"/>
          </p:cNvSpPr>
          <p:nvPr/>
        </p:nvSpPr>
        <p:spPr bwMode="auto">
          <a:xfrm>
            <a:off x="5257800" y="54811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90" name="Line 38">
            <a:extLst>
              <a:ext uri="{FF2B5EF4-FFF2-40B4-BE49-F238E27FC236}">
                <a16:creationId xmlns:a16="http://schemas.microsoft.com/office/drawing/2014/main" id="{8B96F0C8-3968-40D5-C832-22D67C0F0C48}"/>
              </a:ext>
            </a:extLst>
          </p:cNvPr>
          <p:cNvSpPr>
            <a:spLocks noChangeShapeType="1"/>
          </p:cNvSpPr>
          <p:nvPr/>
        </p:nvSpPr>
        <p:spPr bwMode="auto">
          <a:xfrm>
            <a:off x="4953000" y="451950"/>
            <a:ext cx="0" cy="5867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91" name="Oval 39">
            <a:extLst>
              <a:ext uri="{FF2B5EF4-FFF2-40B4-BE49-F238E27FC236}">
                <a16:creationId xmlns:a16="http://schemas.microsoft.com/office/drawing/2014/main" id="{52DEF7B5-0422-7BE5-976A-4495FC1F286F}"/>
              </a:ext>
            </a:extLst>
          </p:cNvPr>
          <p:cNvSpPr>
            <a:spLocks noChangeArrowheads="1"/>
          </p:cNvSpPr>
          <p:nvPr/>
        </p:nvSpPr>
        <p:spPr bwMode="auto">
          <a:xfrm>
            <a:off x="3657600" y="59383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15 min</a:t>
            </a:r>
            <a:endParaRPr lang="en-GB" altLang="en-US" sz="1200">
              <a:latin typeface="Trebuchet MS" panose="020B0703020202090204" pitchFamily="34" charset="0"/>
            </a:endParaRPr>
          </a:p>
        </p:txBody>
      </p:sp>
      <p:sp>
        <p:nvSpPr>
          <p:cNvPr id="49192" name="Oval 40">
            <a:extLst>
              <a:ext uri="{FF2B5EF4-FFF2-40B4-BE49-F238E27FC236}">
                <a16:creationId xmlns:a16="http://schemas.microsoft.com/office/drawing/2014/main" id="{42FFED99-47F9-321E-2BE8-5135DCB9E548}"/>
              </a:ext>
            </a:extLst>
          </p:cNvPr>
          <p:cNvSpPr>
            <a:spLocks noChangeArrowheads="1"/>
          </p:cNvSpPr>
          <p:nvPr/>
        </p:nvSpPr>
        <p:spPr bwMode="auto">
          <a:xfrm>
            <a:off x="3505200" y="19759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15 min</a:t>
            </a:r>
            <a:endParaRPr lang="en-GB" altLang="en-US" sz="1200">
              <a:latin typeface="Trebuchet MS" panose="020B0703020202090204" pitchFamily="34" charset="0"/>
            </a:endParaRPr>
          </a:p>
        </p:txBody>
      </p:sp>
      <p:sp>
        <p:nvSpPr>
          <p:cNvPr id="49193" name="Rectangle 41">
            <a:extLst>
              <a:ext uri="{FF2B5EF4-FFF2-40B4-BE49-F238E27FC236}">
                <a16:creationId xmlns:a16="http://schemas.microsoft.com/office/drawing/2014/main" id="{95587E8E-C320-2074-59EE-283C2D8EB61F}"/>
              </a:ext>
            </a:extLst>
          </p:cNvPr>
          <p:cNvSpPr>
            <a:spLocks noChangeArrowheads="1"/>
          </p:cNvSpPr>
          <p:nvPr/>
        </p:nvSpPr>
        <p:spPr bwMode="black">
          <a:xfrm>
            <a:off x="399393" y="463063"/>
            <a:ext cx="389638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lang="fi-FI" altLang="en-US" sz="2400" b="1" dirty="0">
                <a:solidFill>
                  <a:schemeClr val="accent2"/>
                </a:solidFill>
                <a:latin typeface="Trebuchet MS" panose="020B0703020202090204" pitchFamily="34" charset="0"/>
              </a:rPr>
              <a:t>Automaatio-kartoitus</a:t>
            </a:r>
            <a:r>
              <a:rPr lang="en-GB" altLang="en-US" sz="2400" b="1" dirty="0">
                <a:solidFill>
                  <a:schemeClr val="accent2"/>
                </a:solidFill>
                <a:latin typeface="Trebuchet MS" panose="020B0703020202090204" pitchFamily="34" charset="0"/>
              </a:rPr>
              <a:t> – </a:t>
            </a:r>
            <a:br>
              <a:rPr lang="en-GB" altLang="en-US" sz="2400" b="1" dirty="0">
                <a:solidFill>
                  <a:schemeClr val="accent2"/>
                </a:solidFill>
                <a:latin typeface="Trebuchet MS" panose="020B0703020202090204" pitchFamily="34" charset="0"/>
              </a:rPr>
            </a:br>
            <a:r>
              <a:rPr lang="fi-FI" altLang="en-US" sz="2400" b="1" dirty="0">
                <a:solidFill>
                  <a:schemeClr val="accent2"/>
                </a:solidFill>
                <a:latin typeface="Trebuchet MS" panose="020B0703020202090204" pitchFamily="34" charset="0"/>
              </a:rPr>
              <a:t>roolit ja alueet</a:t>
            </a:r>
            <a:endParaRPr lang="en-GB" altLang="en-US" sz="2400" b="1" dirty="0">
              <a:solidFill>
                <a:schemeClr val="accent2"/>
              </a:solidFill>
              <a:latin typeface="Trebuchet MS" panose="020B0703020202090204" pitchFamily="34" charset="0"/>
            </a:endParaRPr>
          </a:p>
        </p:txBody>
      </p:sp>
      <p:sp>
        <p:nvSpPr>
          <p:cNvPr id="49194" name="AutoShape 42">
            <a:extLst>
              <a:ext uri="{FF2B5EF4-FFF2-40B4-BE49-F238E27FC236}">
                <a16:creationId xmlns:a16="http://schemas.microsoft.com/office/drawing/2014/main" id="{C38EDCDE-DB73-81F0-D208-CEAF75B88B21}"/>
              </a:ext>
            </a:extLst>
          </p:cNvPr>
          <p:cNvSpPr>
            <a:spLocks noChangeArrowheads="1"/>
          </p:cNvSpPr>
          <p:nvPr/>
        </p:nvSpPr>
        <p:spPr bwMode="auto">
          <a:xfrm>
            <a:off x="7315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Testaus-</a:t>
            </a:r>
            <a:br>
              <a:rPr lang="fi-FI" altLang="en-US" sz="1400" dirty="0">
                <a:latin typeface="Trebuchet MS" panose="020B0703020202090204" pitchFamily="34" charset="0"/>
              </a:rPr>
            </a:br>
            <a:r>
              <a:rPr lang="fi-FI" altLang="en-US" sz="1400" dirty="0">
                <a:latin typeface="Trebuchet MS" panose="020B0703020202090204" pitchFamily="34" charset="0"/>
              </a:rPr>
              <a:t>päällikkö / </a:t>
            </a:r>
            <a:br>
              <a:rPr lang="fi-FI" altLang="en-US" sz="1400" dirty="0">
                <a:latin typeface="Trebuchet MS" panose="020B0703020202090204" pitchFamily="34" charset="0"/>
              </a:rPr>
            </a:br>
            <a:r>
              <a:rPr lang="fi-FI" altLang="en-US" sz="1400" dirty="0">
                <a:latin typeface="Trebuchet MS" panose="020B0703020202090204" pitchFamily="34" charset="0"/>
              </a:rPr>
              <a:t>seuranta</a:t>
            </a:r>
            <a:endParaRPr lang="en-GB" altLang="en-US" sz="1400" dirty="0">
              <a:latin typeface="Trebuchet MS" panose="020B0703020202090204" pitchFamily="34" charset="0"/>
            </a:endParaRPr>
          </a:p>
        </p:txBody>
      </p:sp>
      <p:sp>
        <p:nvSpPr>
          <p:cNvPr id="49195" name="Rectangle 43">
            <a:extLst>
              <a:ext uri="{FF2B5EF4-FFF2-40B4-BE49-F238E27FC236}">
                <a16:creationId xmlns:a16="http://schemas.microsoft.com/office/drawing/2014/main" id="{497E2CC5-BA18-6402-B4E5-5013AC55559A}"/>
              </a:ext>
            </a:extLst>
          </p:cNvPr>
          <p:cNvSpPr>
            <a:spLocks noChangeArrowheads="1"/>
          </p:cNvSpPr>
          <p:nvPr/>
        </p:nvSpPr>
        <p:spPr bwMode="auto">
          <a:xfrm>
            <a:off x="7543800" y="3499950"/>
            <a:ext cx="533400" cy="27432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96" name="Oval 44">
            <a:extLst>
              <a:ext uri="{FF2B5EF4-FFF2-40B4-BE49-F238E27FC236}">
                <a16:creationId xmlns:a16="http://schemas.microsoft.com/office/drawing/2014/main" id="{CD764B81-E00A-791E-B9A1-FB08E68622FB}"/>
              </a:ext>
            </a:extLst>
          </p:cNvPr>
          <p:cNvSpPr>
            <a:spLocks noChangeArrowheads="1"/>
          </p:cNvSpPr>
          <p:nvPr/>
        </p:nvSpPr>
        <p:spPr bwMode="auto">
          <a:xfrm>
            <a:off x="7543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45 min</a:t>
            </a:r>
            <a:endParaRPr lang="en-GB" altLang="en-US" sz="1200">
              <a:latin typeface="Trebuchet MS" panose="020B0703020202090204" pitchFamily="34" charset="0"/>
            </a:endParaRPr>
          </a:p>
        </p:txBody>
      </p:sp>
      <p:sp>
        <p:nvSpPr>
          <p:cNvPr id="49197" name="Line 45">
            <a:extLst>
              <a:ext uri="{FF2B5EF4-FFF2-40B4-BE49-F238E27FC236}">
                <a16:creationId xmlns:a16="http://schemas.microsoft.com/office/drawing/2014/main" id="{D7D839CE-341B-BFAD-B629-C05AF23920DD}"/>
              </a:ext>
            </a:extLst>
          </p:cNvPr>
          <p:cNvSpPr>
            <a:spLocks noChangeShapeType="1"/>
          </p:cNvSpPr>
          <p:nvPr/>
        </p:nvSpPr>
        <p:spPr bwMode="auto">
          <a:xfrm>
            <a:off x="8382000" y="451950"/>
            <a:ext cx="0" cy="57912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98" name="Rectangle 46">
            <a:extLst>
              <a:ext uri="{FF2B5EF4-FFF2-40B4-BE49-F238E27FC236}">
                <a16:creationId xmlns:a16="http://schemas.microsoft.com/office/drawing/2014/main" id="{715469D7-D0FF-B0AF-D01F-39B40AA0E11B}"/>
              </a:ext>
            </a:extLst>
          </p:cNvPr>
          <p:cNvSpPr>
            <a:spLocks noChangeArrowheads="1"/>
          </p:cNvSpPr>
          <p:nvPr/>
        </p:nvSpPr>
        <p:spPr bwMode="auto">
          <a:xfrm>
            <a:off x="6477000" y="54811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Tree>
    <p:extLst>
      <p:ext uri="{BB962C8B-B14F-4D97-AF65-F5344CB8AC3E}">
        <p14:creationId xmlns:p14="http://schemas.microsoft.com/office/powerpoint/2010/main" val="687703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050">
            <a:extLst>
              <a:ext uri="{FF2B5EF4-FFF2-40B4-BE49-F238E27FC236}">
                <a16:creationId xmlns:a16="http://schemas.microsoft.com/office/drawing/2014/main" id="{9DC10093-81EE-CA09-35EB-5A6648FCD189}"/>
              </a:ext>
            </a:extLst>
          </p:cNvPr>
          <p:cNvSpPr>
            <a:spLocks noGrp="1" noChangeArrowheads="1"/>
          </p:cNvSpPr>
          <p:nvPr>
            <p:ph type="title"/>
          </p:nvPr>
        </p:nvSpPr>
        <p:spPr/>
        <p:txBody>
          <a:bodyPr/>
          <a:lstStyle/>
          <a:p>
            <a:r>
              <a:rPr lang="fi-FI" altLang="en-US"/>
              <a:t>Testausautomaation hyödyt</a:t>
            </a:r>
          </a:p>
        </p:txBody>
      </p:sp>
      <p:sp>
        <p:nvSpPr>
          <p:cNvPr id="56323" name="Rectangle 2051">
            <a:extLst>
              <a:ext uri="{FF2B5EF4-FFF2-40B4-BE49-F238E27FC236}">
                <a16:creationId xmlns:a16="http://schemas.microsoft.com/office/drawing/2014/main" id="{93A9F9CC-B948-A003-0C05-A950BBF683FD}"/>
              </a:ext>
            </a:extLst>
          </p:cNvPr>
          <p:cNvSpPr>
            <a:spLocks noGrp="1" noChangeArrowheads="1"/>
          </p:cNvSpPr>
          <p:nvPr>
            <p:ph type="body" sz="half" idx="2"/>
          </p:nvPr>
        </p:nvSpPr>
        <p:spPr>
          <a:xfrm>
            <a:off x="4267200" y="1600200"/>
            <a:ext cx="6096000" cy="4895850"/>
          </a:xfrm>
        </p:spPr>
        <p:txBody>
          <a:bodyPr/>
          <a:lstStyle/>
          <a:p>
            <a:pPr>
              <a:lnSpc>
                <a:spcPct val="80000"/>
              </a:lnSpc>
            </a:pPr>
            <a:r>
              <a:rPr lang="fi-FI" altLang="en-US" sz="2000"/>
              <a:t>Aikataulu ja budjetti</a:t>
            </a:r>
          </a:p>
          <a:p>
            <a:pPr lvl="1">
              <a:lnSpc>
                <a:spcPct val="80000"/>
              </a:lnSpc>
            </a:pPr>
            <a:r>
              <a:rPr lang="fi-FI" altLang="en-US" sz="1900"/>
              <a:t>Kehityksen ja testauksen läpimenoaikojen lyheneminen</a:t>
            </a:r>
          </a:p>
          <a:p>
            <a:pPr lvl="1">
              <a:lnSpc>
                <a:spcPct val="80000"/>
              </a:lnSpc>
            </a:pPr>
            <a:r>
              <a:rPr lang="fi-FI" altLang="en-US" sz="1900"/>
              <a:t>Kehityksen ja testauksen kustannusten pieneneminen</a:t>
            </a:r>
          </a:p>
          <a:p>
            <a:pPr lvl="1">
              <a:lnSpc>
                <a:spcPct val="80000"/>
              </a:lnSpc>
            </a:pPr>
            <a:r>
              <a:rPr lang="fi-FI" altLang="en-US" sz="1900"/>
              <a:t>Testikierroksissa tarvittavien työmäärien hallinta</a:t>
            </a:r>
          </a:p>
          <a:p>
            <a:pPr lvl="1">
              <a:lnSpc>
                <a:spcPct val="80000"/>
              </a:lnSpc>
            </a:pPr>
            <a:r>
              <a:rPr lang="fi-FI" altLang="en-US" sz="1900"/>
              <a:t>Näkyvyyttä etenemiseen</a:t>
            </a:r>
          </a:p>
          <a:p>
            <a:pPr lvl="1">
              <a:lnSpc>
                <a:spcPct val="80000"/>
              </a:lnSpc>
            </a:pPr>
            <a:r>
              <a:rPr lang="fi-FI" altLang="en-US" sz="1900"/>
              <a:t>Kyky muuttaa suunnitelmia markkinatarpeisiin vastaamiseksi</a:t>
            </a:r>
          </a:p>
          <a:p>
            <a:pPr>
              <a:lnSpc>
                <a:spcPct val="80000"/>
              </a:lnSpc>
            </a:pPr>
            <a:r>
              <a:rPr lang="fi-FI" altLang="en-US" sz="2000"/>
              <a:t>Laajennetut testausmahdollisuudet</a:t>
            </a:r>
          </a:p>
          <a:p>
            <a:pPr lvl="1">
              <a:lnSpc>
                <a:spcPct val="80000"/>
              </a:lnSpc>
            </a:pPr>
            <a:r>
              <a:rPr lang="fi-FI" altLang="en-US" sz="1900"/>
              <a:t>Nopea palaute koonneista ja julkaisuista</a:t>
            </a:r>
          </a:p>
          <a:p>
            <a:pPr lvl="1">
              <a:lnSpc>
                <a:spcPct val="80000"/>
              </a:lnSpc>
            </a:pPr>
            <a:r>
              <a:rPr lang="fi-FI" altLang="en-US" sz="1900"/>
              <a:t>Yhdistelmät ja yhtäaikaisuus</a:t>
            </a:r>
          </a:p>
          <a:p>
            <a:pPr lvl="1">
              <a:lnSpc>
                <a:spcPct val="80000"/>
              </a:lnSpc>
            </a:pPr>
            <a:r>
              <a:rPr lang="fi-FI" altLang="en-US" sz="1900"/>
              <a:t>Uusintatestaus ja yhteensopivuus</a:t>
            </a:r>
          </a:p>
          <a:p>
            <a:pPr lvl="1">
              <a:lnSpc>
                <a:spcPct val="80000"/>
              </a:lnSpc>
            </a:pPr>
            <a:r>
              <a:rPr lang="fi-FI" altLang="en-US" sz="1900"/>
              <a:t>Kyky toistaa löytyneitä virheitä</a:t>
            </a:r>
          </a:p>
          <a:p>
            <a:pPr lvl="1">
              <a:lnSpc>
                <a:spcPct val="80000"/>
              </a:lnSpc>
            </a:pPr>
            <a:r>
              <a:rPr lang="fi-FI" altLang="en-US" sz="1900"/>
              <a:t>Riskipohjainen suuntaaminen</a:t>
            </a:r>
          </a:p>
          <a:p>
            <a:pPr lvl="1">
              <a:lnSpc>
                <a:spcPct val="80000"/>
              </a:lnSpc>
            </a:pPr>
            <a:r>
              <a:rPr lang="fi-FI" altLang="en-US" sz="1900"/>
              <a:t>Valvomaton testien suoritus</a:t>
            </a:r>
          </a:p>
          <a:p>
            <a:pPr lvl="1">
              <a:lnSpc>
                <a:spcPct val="80000"/>
              </a:lnSpc>
            </a:pPr>
            <a:r>
              <a:rPr lang="fi-FI" altLang="en-US" sz="1900"/>
              <a:t>Keskittyminen motivoivaan työhön rutiinin asemesta</a:t>
            </a:r>
          </a:p>
        </p:txBody>
      </p:sp>
      <p:sp>
        <p:nvSpPr>
          <p:cNvPr id="56324" name="AutoShape 2052">
            <a:extLst>
              <a:ext uri="{FF2B5EF4-FFF2-40B4-BE49-F238E27FC236}">
                <a16:creationId xmlns:a16="http://schemas.microsoft.com/office/drawing/2014/main" id="{735408C4-BC5D-C194-CD3B-7A87515290E8}"/>
              </a:ext>
            </a:extLst>
          </p:cNvPr>
          <p:cNvSpPr>
            <a:spLocks noChangeArrowheads="1"/>
          </p:cNvSpPr>
          <p:nvPr/>
        </p:nvSpPr>
        <p:spPr bwMode="black">
          <a:xfrm>
            <a:off x="1752600" y="44275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Enemmän</a:t>
            </a:r>
            <a:endParaRPr lang="en-GB" altLang="en-US"/>
          </a:p>
        </p:txBody>
      </p:sp>
      <p:sp>
        <p:nvSpPr>
          <p:cNvPr id="56325" name="AutoShape 2053">
            <a:extLst>
              <a:ext uri="{FF2B5EF4-FFF2-40B4-BE49-F238E27FC236}">
                <a16:creationId xmlns:a16="http://schemas.microsoft.com/office/drawing/2014/main" id="{B5E30387-0397-4222-5C68-29A557205D52}"/>
              </a:ext>
            </a:extLst>
          </p:cNvPr>
          <p:cNvSpPr>
            <a:spLocks noChangeArrowheads="1"/>
          </p:cNvSpPr>
          <p:nvPr/>
        </p:nvSpPr>
        <p:spPr bwMode="black">
          <a:xfrm>
            <a:off x="1752600" y="2057400"/>
            <a:ext cx="2406650" cy="465138"/>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Nopeammin</a:t>
            </a:r>
            <a:endParaRPr lang="en-GB" altLang="en-US"/>
          </a:p>
        </p:txBody>
      </p:sp>
      <p:sp>
        <p:nvSpPr>
          <p:cNvPr id="56326" name="AutoShape 2054">
            <a:extLst>
              <a:ext uri="{FF2B5EF4-FFF2-40B4-BE49-F238E27FC236}">
                <a16:creationId xmlns:a16="http://schemas.microsoft.com/office/drawing/2014/main" id="{FDE2AEE6-8387-D3F9-6301-6BF7940BF556}"/>
              </a:ext>
            </a:extLst>
          </p:cNvPr>
          <p:cNvSpPr>
            <a:spLocks noChangeArrowheads="1"/>
          </p:cNvSpPr>
          <p:nvPr/>
        </p:nvSpPr>
        <p:spPr bwMode="black">
          <a:xfrm>
            <a:off x="1752600" y="27511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Halvemmalla</a:t>
            </a:r>
            <a:endParaRPr lang="en-GB" altLang="en-US"/>
          </a:p>
        </p:txBody>
      </p:sp>
      <p:sp>
        <p:nvSpPr>
          <p:cNvPr id="56327" name="AutoShape 2055">
            <a:extLst>
              <a:ext uri="{FF2B5EF4-FFF2-40B4-BE49-F238E27FC236}">
                <a16:creationId xmlns:a16="http://schemas.microsoft.com/office/drawing/2014/main" id="{17EEA0D0-2D97-9D35-45CD-D9E2063DB2E0}"/>
              </a:ext>
            </a:extLst>
          </p:cNvPr>
          <p:cNvSpPr>
            <a:spLocks noChangeArrowheads="1"/>
          </p:cNvSpPr>
          <p:nvPr/>
        </p:nvSpPr>
        <p:spPr bwMode="black">
          <a:xfrm>
            <a:off x="1752600" y="5097464"/>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Paremmin</a:t>
            </a:r>
            <a:endParaRPr lang="en-GB"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B4518FFA-C47A-DA34-CA1B-AEB0788F9969}"/>
              </a:ext>
            </a:extLst>
          </p:cNvPr>
          <p:cNvSpPr>
            <a:spLocks noGrp="1" noChangeArrowheads="1"/>
          </p:cNvSpPr>
          <p:nvPr>
            <p:ph type="title"/>
          </p:nvPr>
        </p:nvSpPr>
        <p:spPr/>
        <p:txBody>
          <a:bodyPr/>
          <a:lstStyle/>
          <a:p>
            <a:r>
              <a:rPr lang="fi-FI" altLang="en-US"/>
              <a:t>Testauksen suorittamiseen liittyvät tehtävät</a:t>
            </a:r>
          </a:p>
        </p:txBody>
      </p:sp>
      <p:sp>
        <p:nvSpPr>
          <p:cNvPr id="2" name="Rectangle 3">
            <a:extLst>
              <a:ext uri="{FF2B5EF4-FFF2-40B4-BE49-F238E27FC236}">
                <a16:creationId xmlns:a16="http://schemas.microsoft.com/office/drawing/2014/main" id="{EB63446E-4851-2812-29F9-B1935D104D83}"/>
              </a:ext>
            </a:extLst>
          </p:cNvPr>
          <p:cNvSpPr>
            <a:spLocks noChangeArrowheads="1"/>
          </p:cNvSpPr>
          <p:nvPr/>
        </p:nvSpPr>
        <p:spPr bwMode="auto">
          <a:xfrm>
            <a:off x="4246180" y="2353331"/>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fi-FI" altLang="en-US"/>
              <a:t>Testien </a:t>
            </a:r>
            <a:br>
              <a:rPr lang="fi-FI" altLang="en-US"/>
            </a:br>
            <a:r>
              <a:rPr lang="fi-FI" altLang="en-US"/>
              <a:t>valmistelu</a:t>
            </a:r>
            <a:endParaRPr lang="en-GB" altLang="en-US"/>
          </a:p>
        </p:txBody>
      </p:sp>
      <p:sp>
        <p:nvSpPr>
          <p:cNvPr id="3" name="Rectangle 4">
            <a:extLst>
              <a:ext uri="{FF2B5EF4-FFF2-40B4-BE49-F238E27FC236}">
                <a16:creationId xmlns:a16="http://schemas.microsoft.com/office/drawing/2014/main" id="{375DD996-64FC-9E04-D394-6936F04D5220}"/>
              </a:ext>
            </a:extLst>
          </p:cNvPr>
          <p:cNvSpPr>
            <a:spLocks noChangeArrowheads="1"/>
          </p:cNvSpPr>
          <p:nvPr/>
        </p:nvSpPr>
        <p:spPr bwMode="auto">
          <a:xfrm>
            <a:off x="6303580" y="2353331"/>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en-GB" altLang="en-US"/>
              <a:t>Testien suoritus ja jatkotoi</a:t>
            </a:r>
            <a:r>
              <a:rPr lang="fi-FI" altLang="en-US"/>
              <a:t>-</a:t>
            </a:r>
            <a:r>
              <a:rPr lang="en-GB" altLang="en-US"/>
              <a:t>menpiteet</a:t>
            </a:r>
          </a:p>
        </p:txBody>
      </p:sp>
      <p:sp>
        <p:nvSpPr>
          <p:cNvPr id="4" name="Rectangle 5">
            <a:extLst>
              <a:ext uri="{FF2B5EF4-FFF2-40B4-BE49-F238E27FC236}">
                <a16:creationId xmlns:a16="http://schemas.microsoft.com/office/drawing/2014/main" id="{15334A30-635E-9C2F-D2D1-100F2FC1C49A}"/>
              </a:ext>
            </a:extLst>
          </p:cNvPr>
          <p:cNvSpPr>
            <a:spLocks noChangeArrowheads="1"/>
          </p:cNvSpPr>
          <p:nvPr/>
        </p:nvSpPr>
        <p:spPr bwMode="auto">
          <a:xfrm>
            <a:off x="2188780" y="2353331"/>
            <a:ext cx="1828800" cy="2667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spcBef>
                <a:spcPct val="0"/>
              </a:spcBef>
            </a:pPr>
            <a:r>
              <a:rPr lang="fi-FI" altLang="en-US"/>
              <a:t>Testauksen suunnittelu ja valmistelu</a:t>
            </a:r>
            <a:endParaRPr lang="en-GB" altLang="en-US"/>
          </a:p>
        </p:txBody>
      </p:sp>
      <p:sp>
        <p:nvSpPr>
          <p:cNvPr id="5" name="Rectangle 6">
            <a:extLst>
              <a:ext uri="{FF2B5EF4-FFF2-40B4-BE49-F238E27FC236}">
                <a16:creationId xmlns:a16="http://schemas.microsoft.com/office/drawing/2014/main" id="{ACE082CF-8721-7CA9-C225-260453B6220D}"/>
              </a:ext>
            </a:extLst>
          </p:cNvPr>
          <p:cNvSpPr>
            <a:spLocks noChangeArrowheads="1"/>
          </p:cNvSpPr>
          <p:nvPr/>
        </p:nvSpPr>
        <p:spPr bwMode="auto">
          <a:xfrm>
            <a:off x="8350095" y="2353331"/>
            <a:ext cx="1828800" cy="2667000"/>
          </a:xfrm>
          <a:prstGeom prst="rect">
            <a:avLst/>
          </a:prstGeom>
          <a:solidFill>
            <a:schemeClr val="accent2"/>
          </a:solidFill>
          <a:ln w="9525">
            <a:solidFill>
              <a:schemeClr val="tx1"/>
            </a:solidFill>
            <a:prstDash val="sysDot"/>
            <a:miter lim="800000"/>
            <a:headEnd/>
            <a:tailEnd/>
          </a:ln>
          <a:effectLst/>
        </p:spPr>
        <p:txBody>
          <a:bodyPr anchor="ctr"/>
          <a:lstStyle/>
          <a:p>
            <a:pPr algn="ctr">
              <a:spcBef>
                <a:spcPct val="0"/>
              </a:spcBef>
            </a:pPr>
            <a:r>
              <a:rPr lang="fi-FI" altLang="en-US"/>
              <a:t>Muut tehtävät</a:t>
            </a:r>
            <a:endParaRPr lang="en-GB"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2">
            <a:extLst>
              <a:ext uri="{FF2B5EF4-FFF2-40B4-BE49-F238E27FC236}">
                <a16:creationId xmlns:a16="http://schemas.microsoft.com/office/drawing/2014/main" id="{90B2D59C-9873-12E6-60F7-516EFBAC9C69}"/>
              </a:ext>
            </a:extLst>
          </p:cNvPr>
          <p:cNvGraphicFramePr>
            <a:graphicFrameLocks noChangeAspect="1"/>
          </p:cNvGraphicFramePr>
          <p:nvPr/>
        </p:nvGraphicFramePr>
        <p:xfrm>
          <a:off x="1905000" y="1752600"/>
          <a:ext cx="8281988" cy="4572000"/>
        </p:xfrm>
        <a:graphic>
          <a:graphicData uri="http://schemas.openxmlformats.org/presentationml/2006/ole">
            <mc:AlternateContent xmlns:mc="http://schemas.openxmlformats.org/markup-compatibility/2006">
              <mc:Choice xmlns:v="urn:schemas-microsoft-com:vml" Requires="v">
                <p:oleObj name="Chart" r:id="rId3" imgW="5092700" imgH="3238500" progId="Excel.Chart.8">
                  <p:embed/>
                </p:oleObj>
              </mc:Choice>
              <mc:Fallback>
                <p:oleObj name="Chart" r:id="rId3" imgW="5092700" imgH="3238500" progId="Excel.Chart.8">
                  <p:embed/>
                  <p:pic>
                    <p:nvPicPr>
                      <p:cNvPr id="62466" name="Object 2">
                        <a:extLst>
                          <a:ext uri="{FF2B5EF4-FFF2-40B4-BE49-F238E27FC236}">
                            <a16:creationId xmlns:a16="http://schemas.microsoft.com/office/drawing/2014/main" id="{90B2D59C-9873-12E6-60F7-516EFBAC9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752600"/>
                        <a:ext cx="8281988" cy="45720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2467" name="Text Box 3">
            <a:extLst>
              <a:ext uri="{FF2B5EF4-FFF2-40B4-BE49-F238E27FC236}">
                <a16:creationId xmlns:a16="http://schemas.microsoft.com/office/drawing/2014/main" id="{72F0B51B-DA10-73ED-CCE2-510B7500C703}"/>
              </a:ext>
            </a:extLst>
          </p:cNvPr>
          <p:cNvSpPr txBox="1">
            <a:spLocks noChangeArrowheads="1"/>
          </p:cNvSpPr>
          <p:nvPr/>
        </p:nvSpPr>
        <p:spPr bwMode="auto">
          <a:xfrm>
            <a:off x="5105400" y="1905000"/>
            <a:ext cx="5334000" cy="304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i-FI" altLang="en-US" sz="1400" dirty="0">
                <a:solidFill>
                  <a:schemeClr val="bg1"/>
                </a:solidFill>
              </a:rPr>
              <a:t>Aineisto perustuu 111 testaajan otokseen (</a:t>
            </a:r>
            <a:r>
              <a:rPr lang="fi-FI" altLang="en-US" sz="1400" dirty="0" err="1">
                <a:solidFill>
                  <a:schemeClr val="bg1"/>
                </a:solidFill>
              </a:rPr>
              <a:t>Collard</a:t>
            </a:r>
            <a:r>
              <a:rPr lang="fi-FI" altLang="en-US" sz="1400" dirty="0">
                <a:solidFill>
                  <a:schemeClr val="bg1"/>
                </a:solidFill>
              </a:rPr>
              <a:t> 2004)</a:t>
            </a:r>
            <a:endParaRPr lang="en-GB" altLang="en-US" sz="1400" dirty="0">
              <a:solidFill>
                <a:schemeClr val="bg1"/>
              </a:solidFill>
            </a:endParaRPr>
          </a:p>
        </p:txBody>
      </p:sp>
      <p:sp>
        <p:nvSpPr>
          <p:cNvPr id="62468" name="Rectangle 4">
            <a:extLst>
              <a:ext uri="{FF2B5EF4-FFF2-40B4-BE49-F238E27FC236}">
                <a16:creationId xmlns:a16="http://schemas.microsoft.com/office/drawing/2014/main" id="{DDF25793-8EB2-0934-1A15-00F884CC998E}"/>
              </a:ext>
            </a:extLst>
          </p:cNvPr>
          <p:cNvSpPr>
            <a:spLocks noGrp="1" noChangeArrowheads="1"/>
          </p:cNvSpPr>
          <p:nvPr>
            <p:ph type="title"/>
          </p:nvPr>
        </p:nvSpPr>
        <p:spPr/>
        <p:txBody>
          <a:bodyPr/>
          <a:lstStyle/>
          <a:p>
            <a:r>
              <a:rPr lang="fi-FI" altLang="en-US"/>
              <a:t>Testaustoiminnan ja testien suorittamisen aikasuhde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389DD5D-F4EC-38BD-3ECA-B5E5BED9160C}"/>
              </a:ext>
            </a:extLst>
          </p:cNvPr>
          <p:cNvSpPr>
            <a:spLocks noGrp="1" noChangeArrowheads="1"/>
          </p:cNvSpPr>
          <p:nvPr>
            <p:ph type="title"/>
          </p:nvPr>
        </p:nvSpPr>
        <p:spPr/>
        <p:txBody>
          <a:bodyPr/>
          <a:lstStyle/>
          <a:p>
            <a:r>
              <a:rPr lang="fi-FI" altLang="en-US"/>
              <a:t>Testausautomaation valmiudet</a:t>
            </a:r>
            <a:endParaRPr lang="en-GB" altLang="en-US"/>
          </a:p>
        </p:txBody>
      </p:sp>
      <p:sp>
        <p:nvSpPr>
          <p:cNvPr id="58371" name="Rectangle 3">
            <a:extLst>
              <a:ext uri="{FF2B5EF4-FFF2-40B4-BE49-F238E27FC236}">
                <a16:creationId xmlns:a16="http://schemas.microsoft.com/office/drawing/2014/main" id="{C01F22C5-F3CD-91D8-FF57-F20555195C22}"/>
              </a:ext>
            </a:extLst>
          </p:cNvPr>
          <p:cNvSpPr>
            <a:spLocks noGrp="1" noChangeArrowheads="1"/>
          </p:cNvSpPr>
          <p:nvPr>
            <p:ph type="body" idx="1"/>
          </p:nvPr>
        </p:nvSpPr>
        <p:spPr/>
        <p:txBody>
          <a:bodyPr/>
          <a:lstStyle/>
          <a:p>
            <a:r>
              <a:rPr lang="fi-FI" altLang="en-US"/>
              <a:t>Testausprosessi ja –käytännöt, strategia, tasot, tyypit</a:t>
            </a:r>
          </a:p>
          <a:p>
            <a:r>
              <a:rPr lang="fi-FI" altLang="en-US"/>
              <a:t>Järjestelmän rakentamisen prosessi ja käytännöt </a:t>
            </a:r>
          </a:p>
          <a:p>
            <a:r>
              <a:rPr lang="fi-FI" altLang="en-US"/>
              <a:t>Vaatimusten testattavuus</a:t>
            </a:r>
          </a:p>
          <a:p>
            <a:r>
              <a:rPr lang="fi-FI" altLang="en-US"/>
              <a:t>Järjestelmän testattavuus</a:t>
            </a:r>
          </a:p>
          <a:p>
            <a:r>
              <a:rPr lang="fi-FI" altLang="en-US"/>
              <a:t>Ympäristöt ja aineistot</a:t>
            </a:r>
          </a:p>
          <a:p>
            <a:r>
              <a:rPr lang="fi-FI" altLang="en-US"/>
              <a:t>Osaaminen</a:t>
            </a:r>
            <a:endParaRPr lang="en-GB"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947E86CD-A336-91B9-C986-CD8A662FC153}"/>
              </a:ext>
            </a:extLst>
          </p:cNvPr>
          <p:cNvSpPr>
            <a:spLocks noGrp="1" noChangeArrowheads="1"/>
          </p:cNvSpPr>
          <p:nvPr>
            <p:ph type="title"/>
          </p:nvPr>
        </p:nvSpPr>
        <p:spPr/>
        <p:txBody>
          <a:bodyPr/>
          <a:lstStyle/>
          <a:p>
            <a:r>
              <a:rPr lang="fi-FI" altLang="en-US"/>
              <a:t>Testaustyyppi</a:t>
            </a:r>
            <a:endParaRPr lang="en-GB" altLang="en-US"/>
          </a:p>
        </p:txBody>
      </p:sp>
      <p:sp>
        <p:nvSpPr>
          <p:cNvPr id="30723" name="Rectangle 3">
            <a:extLst>
              <a:ext uri="{FF2B5EF4-FFF2-40B4-BE49-F238E27FC236}">
                <a16:creationId xmlns:a16="http://schemas.microsoft.com/office/drawing/2014/main" id="{7A9E9F3A-E124-D3FE-6D1E-2C0F3080BF05}"/>
              </a:ext>
            </a:extLst>
          </p:cNvPr>
          <p:cNvSpPr>
            <a:spLocks noGrp="1" noChangeArrowheads="1"/>
          </p:cNvSpPr>
          <p:nvPr>
            <p:ph type="body" idx="1"/>
          </p:nvPr>
        </p:nvSpPr>
        <p:spPr/>
        <p:txBody>
          <a:bodyPr/>
          <a:lstStyle/>
          <a:p>
            <a:pPr marL="342900" indent="-342900" fontAlgn="t">
              <a:lnSpc>
                <a:spcPct val="80000"/>
              </a:lnSpc>
            </a:pPr>
            <a:r>
              <a:rPr lang="en-GB" altLang="en-US" sz="2000"/>
              <a:t>Ryhmä testausaktiviteettejä, joilla on yhteisiä ominaisuuksia joiden perusteella ne voidaan tunnistaa omana luokkanaan, ja jotka on ryhmitelty arvioimaan yhtä tai useampaa toisiinsa liittyvää laatuominaisuutta. </a:t>
            </a:r>
            <a:endParaRPr lang="fi-FI" altLang="en-US" sz="2000"/>
          </a:p>
          <a:p>
            <a:pPr marL="742950" lvl="1" indent="-285750" fontAlgn="t">
              <a:lnSpc>
                <a:spcPct val="80000"/>
              </a:lnSpc>
            </a:pPr>
            <a:r>
              <a:rPr lang="en-GB" altLang="en-US" sz="2000"/>
              <a:t>Testaustyyppi voi sijoittua yhdelle tai useammalle testaustasolle ja testausvaiheeseen. </a:t>
            </a:r>
            <a:endParaRPr lang="fi-FI" altLang="en-US" sz="2000"/>
          </a:p>
          <a:p>
            <a:pPr marL="742950" lvl="1" indent="-285750" fontAlgn="t">
              <a:lnSpc>
                <a:spcPct val="80000"/>
              </a:lnSpc>
            </a:pPr>
            <a:r>
              <a:rPr lang="en-GB" altLang="en-US" sz="2000"/>
              <a:t>Kaikki testaustyypit eivät ole oleellisia kaikissa asiayhteyksissä. </a:t>
            </a:r>
            <a:r>
              <a:rPr lang="en-GB" altLang="en-US">
                <a:solidFill>
                  <a:srgbClr val="003366"/>
                </a:solidFill>
              </a:rPr>
              <a:t> </a:t>
            </a:r>
          </a:p>
          <a:p>
            <a:pPr marL="342900" indent="-342900">
              <a:lnSpc>
                <a:spcPct val="80000"/>
              </a:lnSpc>
            </a:pPr>
            <a:r>
              <a:rPr lang="fi-FI" altLang="en-US" sz="2000"/>
              <a:t>Käytännössä testaustyypit usein muodostavat testausta suunnittelevan henkilön tarkastuslistan katettavista asioista</a:t>
            </a:r>
          </a:p>
          <a:p>
            <a:pPr marL="342900" indent="-342900">
              <a:lnSpc>
                <a:spcPct val="80000"/>
              </a:lnSpc>
            </a:pPr>
            <a:r>
              <a:rPr lang="fi-FI" altLang="en-US" sz="2000" b="1"/>
              <a:t>Toiminnallinen testaus</a:t>
            </a:r>
            <a:r>
              <a:rPr lang="fi-FI" altLang="en-US" sz="2000"/>
              <a:t> on ohjelmiston tarjoamien toimintojen testaamista yksittäisinä toimintoina, toimintoryhminä sekä yhdistettynä ohjelmiston aineiston kanssa. </a:t>
            </a:r>
          </a:p>
          <a:p>
            <a:pPr marL="342900" indent="-342900">
              <a:lnSpc>
                <a:spcPct val="80000"/>
              </a:lnSpc>
            </a:pPr>
            <a:r>
              <a:rPr lang="fi-FI" altLang="en-US" sz="2000" b="1"/>
              <a:t>Ei-toiminnallinen testaus</a:t>
            </a:r>
            <a:r>
              <a:rPr lang="fi-FI" altLang="en-US" sz="2000"/>
              <a:t> kohdistuu nk. ei-toiminnallisiin ominaisuuksiin, jotka vaikuttavat ohjelmistoon liittyvään kokonaislaatukokemukseen, mutta eivät ole liitettävissä suoraan toimintoon tai toimintoryhmään ohjelmistossa, kuten käytettävyys, suorituskyky ja luotettavuus </a:t>
            </a:r>
            <a:endParaRPr lang="en-GB" altLang="en-US"/>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C1E29BF4-8CF1-58B1-5FC4-EAA796B1E5DF}"/>
              </a:ext>
            </a:extLst>
          </p:cNvPr>
          <p:cNvSpPr>
            <a:spLocks noGrp="1" noChangeArrowheads="1"/>
          </p:cNvSpPr>
          <p:nvPr>
            <p:ph type="title"/>
          </p:nvPr>
        </p:nvSpPr>
        <p:spPr/>
        <p:txBody>
          <a:bodyPr/>
          <a:lstStyle/>
          <a:p>
            <a:r>
              <a:rPr lang="fi-FI" altLang="en-US"/>
              <a:t>Toiminnallisen testauksen testaustyyppejä</a:t>
            </a:r>
          </a:p>
        </p:txBody>
      </p:sp>
      <p:sp>
        <p:nvSpPr>
          <p:cNvPr id="31747" name="Rectangle 3">
            <a:extLst>
              <a:ext uri="{FF2B5EF4-FFF2-40B4-BE49-F238E27FC236}">
                <a16:creationId xmlns:a16="http://schemas.microsoft.com/office/drawing/2014/main" id="{ED992D78-6F90-3409-E469-0BC418AD0B98}"/>
              </a:ext>
            </a:extLst>
          </p:cNvPr>
          <p:cNvSpPr>
            <a:spLocks noGrp="1" noChangeArrowheads="1"/>
          </p:cNvSpPr>
          <p:nvPr>
            <p:ph type="body" sz="half" idx="1"/>
          </p:nvPr>
        </p:nvSpPr>
        <p:spPr>
          <a:xfrm>
            <a:off x="2424114" y="1557338"/>
            <a:ext cx="3768725" cy="4895850"/>
          </a:xfrm>
        </p:spPr>
        <p:txBody>
          <a:bodyPr>
            <a:normAutofit lnSpcReduction="10000"/>
          </a:bodyPr>
          <a:lstStyle/>
          <a:p>
            <a:pPr marL="342900" indent="-342900"/>
            <a:r>
              <a:rPr lang="fi-FI" altLang="en-US" sz="2000" b="1"/>
              <a:t>Toiminnallisuustestaus</a:t>
            </a:r>
            <a:r>
              <a:rPr lang="fi-FI" altLang="en-US" sz="2000"/>
              <a:t> </a:t>
            </a:r>
            <a:r>
              <a:rPr lang="fi-FI" altLang="en-US" sz="1200"/>
              <a:t>(functionality testing, feature testing)</a:t>
            </a:r>
            <a:r>
              <a:rPr lang="fi-FI" altLang="en-US" sz="2000"/>
              <a:t> </a:t>
            </a:r>
          </a:p>
          <a:p>
            <a:pPr marL="342900" indent="-342900"/>
            <a:r>
              <a:rPr lang="fi-FI" altLang="en-US" sz="2000" b="1"/>
              <a:t>Yhtäaikaisuustestaus</a:t>
            </a:r>
            <a:r>
              <a:rPr lang="fi-FI" altLang="en-US" sz="2000"/>
              <a:t> </a:t>
            </a:r>
            <a:r>
              <a:rPr lang="fi-FI" altLang="en-US" sz="1200"/>
              <a:t>(concurrency testing)</a:t>
            </a:r>
            <a:r>
              <a:rPr lang="fi-FI" altLang="en-US" sz="1800"/>
              <a:t> </a:t>
            </a:r>
          </a:p>
          <a:p>
            <a:pPr marL="342900" indent="-342900"/>
            <a:r>
              <a:rPr lang="fi-FI" altLang="en-US" sz="2000" b="1"/>
              <a:t>Asennustestaus</a:t>
            </a:r>
            <a:r>
              <a:rPr lang="fi-FI" altLang="en-US" sz="2000"/>
              <a:t> </a:t>
            </a:r>
            <a:r>
              <a:rPr lang="fi-FI" altLang="en-US" sz="1200"/>
              <a:t>(installation testing)</a:t>
            </a:r>
          </a:p>
          <a:p>
            <a:pPr marL="342900" indent="-342900"/>
            <a:r>
              <a:rPr lang="fi-FI" altLang="en-US" sz="2000" b="1"/>
              <a:t>Alustatestaus</a:t>
            </a:r>
            <a:r>
              <a:rPr lang="fi-FI" altLang="en-US" sz="2000"/>
              <a:t> </a:t>
            </a:r>
            <a:r>
              <a:rPr lang="fi-FI" altLang="en-US" sz="1200"/>
              <a:t>(platform testing)</a:t>
            </a:r>
            <a:r>
              <a:rPr lang="fi-FI" altLang="en-US" sz="1800"/>
              <a:t> </a:t>
            </a:r>
          </a:p>
          <a:p>
            <a:pPr marL="342900" indent="-342900"/>
            <a:r>
              <a:rPr lang="fi-FI" altLang="en-US" sz="2000" b="1"/>
              <a:t>Aloitustestaus</a:t>
            </a:r>
            <a:r>
              <a:rPr lang="fi-FI" altLang="en-US" sz="2000"/>
              <a:t> </a:t>
            </a:r>
            <a:r>
              <a:rPr lang="fi-FI" altLang="en-US" sz="1200"/>
              <a:t>(build verification testing, smoke testing)</a:t>
            </a:r>
            <a:endParaRPr lang="fi-FI" altLang="en-US" sz="1800"/>
          </a:p>
          <a:p>
            <a:pPr marL="342900" indent="-342900"/>
            <a:r>
              <a:rPr lang="fi-FI" altLang="en-US" sz="2000" b="1"/>
              <a:t>Konfiguraatiotestaus</a:t>
            </a:r>
            <a:r>
              <a:rPr lang="fi-FI" altLang="en-US" sz="2000"/>
              <a:t> </a:t>
            </a:r>
            <a:r>
              <a:rPr lang="fi-FI" altLang="en-US" sz="1200"/>
              <a:t>(configuration testing)</a:t>
            </a:r>
            <a:r>
              <a:rPr lang="fi-FI" altLang="en-US" sz="2000"/>
              <a:t> </a:t>
            </a:r>
          </a:p>
          <a:p>
            <a:pPr marL="342900" indent="-342900"/>
            <a:r>
              <a:rPr lang="fi-FI" altLang="en-US" sz="2000" b="1"/>
              <a:t>Yhteensopivuustestaus</a:t>
            </a:r>
            <a:r>
              <a:rPr lang="fi-FI" altLang="en-US" sz="2000"/>
              <a:t> </a:t>
            </a:r>
            <a:r>
              <a:rPr lang="fi-FI" altLang="en-US" sz="1200"/>
              <a:t>(compatibility testing)</a:t>
            </a:r>
            <a:r>
              <a:rPr lang="fi-FI" altLang="en-US" sz="2000"/>
              <a:t> </a:t>
            </a:r>
          </a:p>
          <a:p>
            <a:pPr marL="342900" indent="-342900"/>
            <a:r>
              <a:rPr lang="fi-FI" altLang="en-US" sz="2000" b="1"/>
              <a:t>Rinnakkaistestaus</a:t>
            </a:r>
            <a:r>
              <a:rPr lang="fi-FI" altLang="en-US" sz="2000"/>
              <a:t> </a:t>
            </a:r>
            <a:r>
              <a:rPr lang="fi-FI" altLang="en-US" sz="1200"/>
              <a:t>(end-to-end testing)</a:t>
            </a:r>
            <a:r>
              <a:rPr lang="fi-FI" altLang="en-US" sz="2000"/>
              <a:t> </a:t>
            </a:r>
          </a:p>
          <a:p>
            <a:pPr marL="342900" indent="-342900"/>
            <a:r>
              <a:rPr lang="fi-FI" altLang="en-US" sz="2000" b="1"/>
              <a:t>Rajapintatestaus</a:t>
            </a:r>
            <a:r>
              <a:rPr lang="fi-FI" altLang="en-US" sz="2000"/>
              <a:t> </a:t>
            </a:r>
            <a:r>
              <a:rPr lang="fi-FI" altLang="en-US" sz="1200"/>
              <a:t>(interface testing)</a:t>
            </a:r>
            <a:r>
              <a:rPr lang="fi-FI" altLang="en-US" sz="1800"/>
              <a:t> </a:t>
            </a:r>
          </a:p>
        </p:txBody>
      </p:sp>
      <p:sp>
        <p:nvSpPr>
          <p:cNvPr id="31748" name="Rectangle 4">
            <a:extLst>
              <a:ext uri="{FF2B5EF4-FFF2-40B4-BE49-F238E27FC236}">
                <a16:creationId xmlns:a16="http://schemas.microsoft.com/office/drawing/2014/main" id="{453F39DE-A2E3-2559-365F-22BF59E0A7AF}"/>
              </a:ext>
            </a:extLst>
          </p:cNvPr>
          <p:cNvSpPr>
            <a:spLocks noGrp="1" noChangeArrowheads="1"/>
          </p:cNvSpPr>
          <p:nvPr>
            <p:ph type="body" sz="half" idx="2"/>
          </p:nvPr>
        </p:nvSpPr>
        <p:spPr>
          <a:xfrm>
            <a:off x="6357938" y="1557338"/>
            <a:ext cx="3770312" cy="4895850"/>
          </a:xfrm>
        </p:spPr>
        <p:txBody>
          <a:bodyPr>
            <a:normAutofit lnSpcReduction="10000"/>
          </a:bodyPr>
          <a:lstStyle/>
          <a:p>
            <a:pPr marL="342900" indent="-342900"/>
            <a:r>
              <a:rPr lang="fi-FI" altLang="en-US" sz="2000"/>
              <a:t>Poikkeustilannetestaus </a:t>
            </a:r>
            <a:r>
              <a:rPr lang="fi-FI" altLang="en-US" sz="1200"/>
              <a:t>(recovery testing)</a:t>
            </a:r>
            <a:r>
              <a:rPr lang="fi-FI" altLang="en-US" sz="2000"/>
              <a:t> </a:t>
            </a:r>
          </a:p>
          <a:p>
            <a:pPr marL="342900" indent="-342900"/>
            <a:r>
              <a:rPr lang="fi-FI" altLang="en-US" sz="2000" b="1"/>
              <a:t>Lokalisointitestaus</a:t>
            </a:r>
            <a:r>
              <a:rPr lang="fi-FI" altLang="en-US" sz="2000"/>
              <a:t> </a:t>
            </a:r>
            <a:r>
              <a:rPr lang="fi-FI" altLang="en-US" sz="1200"/>
              <a:t>(localization testing)</a:t>
            </a:r>
            <a:r>
              <a:rPr lang="fi-FI" altLang="en-US" sz="2000"/>
              <a:t> </a:t>
            </a:r>
          </a:p>
          <a:p>
            <a:pPr marL="342900" indent="-342900"/>
            <a:r>
              <a:rPr lang="fi-FI" altLang="en-US" sz="2000"/>
              <a:t>Dokumentaation testaus </a:t>
            </a:r>
            <a:r>
              <a:rPr lang="fi-FI" altLang="en-US" sz="1200"/>
              <a:t>(documentation testing)</a:t>
            </a:r>
            <a:r>
              <a:rPr lang="fi-FI" altLang="en-US" sz="2000"/>
              <a:t> </a:t>
            </a:r>
          </a:p>
          <a:p>
            <a:pPr marL="342900" indent="-342900"/>
            <a:r>
              <a:rPr lang="fi-FI" altLang="en-US" sz="2000"/>
              <a:t>Aineiston laadun testaus </a:t>
            </a:r>
            <a:r>
              <a:rPr lang="fi-FI" altLang="en-US" sz="1200"/>
              <a:t>(data quality testing)</a:t>
            </a:r>
            <a:r>
              <a:rPr lang="fi-FI" altLang="en-US" sz="2000"/>
              <a:t>	 </a:t>
            </a:r>
          </a:p>
          <a:p>
            <a:pPr marL="342900" indent="-342900"/>
            <a:r>
              <a:rPr lang="fi-FI" altLang="en-US" sz="2000"/>
              <a:t>Alfatestaus </a:t>
            </a:r>
            <a:r>
              <a:rPr lang="fi-FI" altLang="en-US" sz="1200"/>
              <a:t>(alpha testing)</a:t>
            </a:r>
            <a:r>
              <a:rPr lang="fi-FI" altLang="en-US" sz="2000"/>
              <a:t> </a:t>
            </a:r>
          </a:p>
          <a:p>
            <a:pPr marL="342900" indent="-342900"/>
            <a:r>
              <a:rPr lang="fi-FI" altLang="en-US" sz="2000"/>
              <a:t>Betatestaus </a:t>
            </a:r>
            <a:r>
              <a:rPr lang="fi-FI" altLang="en-US" sz="1200"/>
              <a:t>(beta testing)</a:t>
            </a:r>
            <a:r>
              <a:rPr lang="fi-FI" altLang="en-US" sz="2000"/>
              <a:t> </a:t>
            </a:r>
          </a:p>
          <a:p>
            <a:pPr marL="342900" indent="-342900"/>
            <a:r>
              <a:rPr lang="fi-FI" altLang="en-US" sz="2000" b="1"/>
              <a:t>Muuntotestaus</a:t>
            </a:r>
            <a:r>
              <a:rPr lang="fi-FI" altLang="en-US" sz="2000"/>
              <a:t> </a:t>
            </a:r>
            <a:r>
              <a:rPr lang="fi-FI" altLang="en-US" sz="1200"/>
              <a:t>(conversion testing)</a:t>
            </a:r>
            <a:endParaRPr lang="fi-FI" altLang="en-US" sz="1800"/>
          </a:p>
          <a:p>
            <a:pPr marL="342900" indent="-342900"/>
            <a:r>
              <a:rPr lang="fi-FI" altLang="en-US" sz="2000" b="1"/>
              <a:t>Tuotantotestaus</a:t>
            </a:r>
            <a:r>
              <a:rPr lang="fi-FI" altLang="en-US" sz="2000"/>
              <a:t> </a:t>
            </a:r>
            <a:r>
              <a:rPr lang="fi-FI" altLang="en-US" sz="1200"/>
              <a:t>(production testing, operational testing)</a:t>
            </a:r>
            <a:r>
              <a:rPr lang="fi-FI" altLang="en-US" sz="1800"/>
              <a:t>	</a:t>
            </a:r>
            <a:r>
              <a:rPr lang="fi-FI" altLang="en-US" sz="2000"/>
              <a:t> </a:t>
            </a:r>
          </a:p>
          <a:p>
            <a:pPr marL="342900" indent="-342900"/>
            <a:r>
              <a:rPr lang="fi-FI" altLang="en-US" sz="2000"/>
              <a:t>Standardien testaus </a:t>
            </a:r>
            <a:r>
              <a:rPr lang="fi-FI" altLang="en-US" sz="1200"/>
              <a:t>(standards testing)</a:t>
            </a:r>
            <a:r>
              <a:rPr lang="fi-FI" altLang="en-US" sz="1800"/>
              <a:t>	</a:t>
            </a:r>
            <a:r>
              <a:rPr lang="fi-FI" altLang="en-US" sz="2000"/>
              <a:t>  </a:t>
            </a:r>
            <a:endParaRPr lang="fi-FI" altLang="en-US" sz="2400"/>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A64870F-C88A-D40E-4319-BF06FD52507F}"/>
              </a:ext>
            </a:extLst>
          </p:cNvPr>
          <p:cNvSpPr>
            <a:spLocks noGrp="1" noChangeArrowheads="1"/>
          </p:cNvSpPr>
          <p:nvPr>
            <p:ph type="title"/>
          </p:nvPr>
        </p:nvSpPr>
        <p:spPr/>
        <p:txBody>
          <a:bodyPr/>
          <a:lstStyle/>
          <a:p>
            <a:r>
              <a:rPr lang="fi-FI" altLang="en-US"/>
              <a:t>Ei-toiminnallisen testauksen testaustyyppejä</a:t>
            </a:r>
          </a:p>
        </p:txBody>
      </p:sp>
      <p:sp>
        <p:nvSpPr>
          <p:cNvPr id="32771" name="Rectangle 3">
            <a:extLst>
              <a:ext uri="{FF2B5EF4-FFF2-40B4-BE49-F238E27FC236}">
                <a16:creationId xmlns:a16="http://schemas.microsoft.com/office/drawing/2014/main" id="{28AD453A-099D-E641-3CC8-711B3558F56F}"/>
              </a:ext>
            </a:extLst>
          </p:cNvPr>
          <p:cNvSpPr>
            <a:spLocks noGrp="1" noChangeArrowheads="1"/>
          </p:cNvSpPr>
          <p:nvPr>
            <p:ph type="body" sz="half" idx="1"/>
          </p:nvPr>
        </p:nvSpPr>
        <p:spPr>
          <a:xfrm>
            <a:off x="2424114" y="1557338"/>
            <a:ext cx="3768725" cy="4895850"/>
          </a:xfrm>
        </p:spPr>
        <p:txBody>
          <a:bodyPr/>
          <a:lstStyle/>
          <a:p>
            <a:pPr marL="342900" indent="-342900"/>
            <a:r>
              <a:rPr lang="fi-FI" altLang="en-US" sz="2000"/>
              <a:t>Luotettavuustestaus </a:t>
            </a:r>
            <a:r>
              <a:rPr lang="fi-FI" altLang="en-US" sz="1200"/>
              <a:t>(reliability testing) </a:t>
            </a:r>
          </a:p>
          <a:p>
            <a:pPr marL="342900" indent="-342900"/>
            <a:r>
              <a:rPr lang="fi-FI" altLang="en-US" sz="2000" b="1"/>
              <a:t>Suorituskykytestaus</a:t>
            </a:r>
            <a:r>
              <a:rPr lang="fi-FI" altLang="en-US" sz="2000"/>
              <a:t> </a:t>
            </a:r>
            <a:r>
              <a:rPr lang="fi-FI" altLang="en-US" sz="1200"/>
              <a:t>(performance testing)</a:t>
            </a:r>
            <a:r>
              <a:rPr lang="fi-FI" altLang="en-US" sz="2000"/>
              <a:t> </a:t>
            </a:r>
          </a:p>
          <a:p>
            <a:pPr marL="342900" indent="-342900"/>
            <a:r>
              <a:rPr lang="fi-FI" altLang="en-US" sz="2000" b="1"/>
              <a:t>Kuormitustestaus</a:t>
            </a:r>
            <a:r>
              <a:rPr lang="fi-FI" altLang="en-US" sz="2000"/>
              <a:t> </a:t>
            </a:r>
            <a:r>
              <a:rPr lang="fi-FI" altLang="en-US" sz="1200"/>
              <a:t>(load testing) </a:t>
            </a:r>
          </a:p>
          <a:p>
            <a:pPr marL="342900" indent="-342900"/>
            <a:r>
              <a:rPr lang="fi-FI" altLang="en-US" sz="2000" b="1"/>
              <a:t>Rasitustestaus</a:t>
            </a:r>
            <a:r>
              <a:rPr lang="fi-FI" altLang="en-US" sz="2000"/>
              <a:t> </a:t>
            </a:r>
            <a:r>
              <a:rPr lang="fi-FI" altLang="en-US" sz="1200"/>
              <a:t>(stress testing) </a:t>
            </a:r>
          </a:p>
          <a:p>
            <a:pPr marL="342900" indent="-342900"/>
            <a:r>
              <a:rPr lang="fi-FI" altLang="en-US" sz="2000" b="1"/>
              <a:t>Paljoustestaus</a:t>
            </a:r>
            <a:r>
              <a:rPr lang="fi-FI" altLang="en-US" sz="2000"/>
              <a:t> </a:t>
            </a:r>
            <a:r>
              <a:rPr lang="fi-FI" altLang="en-US" sz="1200"/>
              <a:t>(volume testing) </a:t>
            </a:r>
          </a:p>
          <a:p>
            <a:pPr marL="342900" indent="-342900"/>
            <a:r>
              <a:rPr lang="fi-FI" altLang="en-US" sz="2000" b="1"/>
              <a:t>Kestävyystestaus</a:t>
            </a:r>
            <a:r>
              <a:rPr lang="fi-FI" altLang="en-US" sz="2000"/>
              <a:t> </a:t>
            </a:r>
            <a:r>
              <a:rPr lang="fi-FI" altLang="en-US" sz="1200"/>
              <a:t>(endurance testing)</a:t>
            </a:r>
            <a:r>
              <a:rPr lang="fi-FI" altLang="en-US" sz="2000"/>
              <a:t> </a:t>
            </a:r>
          </a:p>
          <a:p>
            <a:pPr marL="342900" indent="-342900"/>
            <a:r>
              <a:rPr lang="fi-FI" altLang="en-US" sz="2000" b="1"/>
              <a:t>Tietoturvatestaus</a:t>
            </a:r>
            <a:r>
              <a:rPr lang="fi-FI" altLang="en-US" sz="2000"/>
              <a:t> </a:t>
            </a:r>
            <a:r>
              <a:rPr lang="fi-FI" altLang="en-US" sz="1200"/>
              <a:t>(security testing)</a:t>
            </a:r>
            <a:r>
              <a:rPr lang="fi-FI" altLang="en-US" sz="2000"/>
              <a:t> </a:t>
            </a:r>
          </a:p>
          <a:p>
            <a:pPr marL="342900" indent="-342900"/>
            <a:r>
              <a:rPr lang="fi-FI" altLang="en-US" sz="2000"/>
              <a:t>Käyttöturvallisuuden testaus </a:t>
            </a:r>
            <a:r>
              <a:rPr lang="fi-FI" altLang="en-US" sz="1200"/>
              <a:t>(safety testing)</a:t>
            </a:r>
            <a:r>
              <a:rPr lang="fi-FI" altLang="en-US" sz="2000"/>
              <a:t> </a:t>
            </a:r>
          </a:p>
          <a:p>
            <a:pPr marL="342900" indent="-342900"/>
            <a:r>
              <a:rPr lang="fi-FI" altLang="en-US" sz="2000"/>
              <a:t>Käytettävyystestaus </a:t>
            </a:r>
            <a:r>
              <a:rPr lang="fi-FI" altLang="en-US" sz="1200"/>
              <a:t>(usability testing)</a:t>
            </a:r>
            <a:r>
              <a:rPr lang="fi-FI" altLang="en-US" sz="2000"/>
              <a:t> </a:t>
            </a:r>
          </a:p>
        </p:txBody>
      </p:sp>
      <p:sp>
        <p:nvSpPr>
          <p:cNvPr id="32772" name="Rectangle 4">
            <a:extLst>
              <a:ext uri="{FF2B5EF4-FFF2-40B4-BE49-F238E27FC236}">
                <a16:creationId xmlns:a16="http://schemas.microsoft.com/office/drawing/2014/main" id="{F7679796-C481-184D-9571-32F8752074C9}"/>
              </a:ext>
            </a:extLst>
          </p:cNvPr>
          <p:cNvSpPr>
            <a:spLocks noGrp="1" noChangeArrowheads="1"/>
          </p:cNvSpPr>
          <p:nvPr>
            <p:ph type="body" sz="half" idx="2"/>
          </p:nvPr>
        </p:nvSpPr>
        <p:spPr>
          <a:xfrm>
            <a:off x="6357938" y="1557338"/>
            <a:ext cx="3770312" cy="4895850"/>
          </a:xfrm>
        </p:spPr>
        <p:txBody>
          <a:bodyPr/>
          <a:lstStyle/>
          <a:p>
            <a:pPr marL="342900" indent="-342900"/>
            <a:r>
              <a:rPr lang="fi-FI" altLang="en-US" sz="2000"/>
              <a:t>Esteettömyystestaus </a:t>
            </a:r>
            <a:r>
              <a:rPr lang="fi-FI" altLang="en-US" sz="1200"/>
              <a:t>(accessibility testing)</a:t>
            </a:r>
            <a:r>
              <a:rPr lang="fi-FI" altLang="en-US" sz="2000"/>
              <a:t> </a:t>
            </a:r>
          </a:p>
          <a:p>
            <a:pPr marL="342900" indent="-342900"/>
            <a:r>
              <a:rPr lang="fi-FI" altLang="en-US" sz="2000"/>
              <a:t>Palautettavuustestaus </a:t>
            </a:r>
            <a:r>
              <a:rPr lang="fi-FI" altLang="en-US" sz="1200"/>
              <a:t>(recoverability testing)</a:t>
            </a:r>
            <a:r>
              <a:rPr lang="fi-FI" altLang="en-US" sz="2000"/>
              <a:t> </a:t>
            </a:r>
          </a:p>
          <a:p>
            <a:pPr marL="342900" indent="-342900"/>
            <a:r>
              <a:rPr lang="fi-FI" altLang="en-US" sz="2000"/>
              <a:t>Tuettavuustestaus </a:t>
            </a:r>
            <a:r>
              <a:rPr lang="fi-FI" altLang="en-US" sz="1200"/>
              <a:t>(supportability testing)</a:t>
            </a:r>
            <a:endParaRPr lang="fi-FI" altLang="en-US" sz="2000"/>
          </a:p>
          <a:p>
            <a:pPr marL="342900" indent="-342900"/>
            <a:r>
              <a:rPr lang="fi-FI" altLang="en-US" sz="2000"/>
              <a:t>Ylläpidettävyystestaus </a:t>
            </a:r>
            <a:r>
              <a:rPr lang="fi-FI" altLang="en-US" sz="1200"/>
              <a:t>(maintainability testing)</a:t>
            </a:r>
            <a:r>
              <a:rPr lang="fi-FI" altLang="en-US" sz="2000"/>
              <a:t> </a:t>
            </a:r>
          </a:p>
          <a:p>
            <a:pPr marL="342900" indent="-342900"/>
            <a:r>
              <a:rPr lang="fi-FI" altLang="en-US" sz="2000" b="1"/>
              <a:t>Siirrettävyystestaus</a:t>
            </a:r>
            <a:r>
              <a:rPr lang="fi-FI" altLang="en-US" sz="2000"/>
              <a:t> </a:t>
            </a:r>
            <a:r>
              <a:rPr lang="fi-FI" altLang="en-US" sz="1200"/>
              <a:t>(portability testing)</a:t>
            </a:r>
            <a:endParaRPr lang="fi-FI" altLang="en-US" sz="2000"/>
          </a:p>
          <a:p>
            <a:pPr marL="342900" indent="-342900"/>
            <a:r>
              <a:rPr lang="fi-FI" altLang="en-US" sz="2000"/>
              <a:t>Koodin laadun testaus </a:t>
            </a:r>
            <a:r>
              <a:rPr lang="fi-FI" altLang="en-US" sz="1200"/>
              <a:t>(code quality testing)</a:t>
            </a:r>
            <a:r>
              <a:rPr lang="fi-FI" altLang="en-US" sz="2000"/>
              <a:t> </a:t>
            </a:r>
            <a:endParaRPr lang="fi-FI" altLang="en-US" sz="2400"/>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C9DC0309-4465-B12D-8D5F-B1E20230E5C5}"/>
              </a:ext>
            </a:extLst>
          </p:cNvPr>
          <p:cNvSpPr>
            <a:spLocks noGrp="1" noChangeArrowheads="1"/>
          </p:cNvSpPr>
          <p:nvPr>
            <p:ph type="title"/>
          </p:nvPr>
        </p:nvSpPr>
        <p:spPr/>
        <p:txBody>
          <a:bodyPr/>
          <a:lstStyle/>
          <a:p>
            <a:r>
              <a:rPr lang="fi-FI" altLang="en-US"/>
              <a:t>Testattavuuden määritelmä</a:t>
            </a:r>
            <a:endParaRPr lang="en-GB" altLang="en-US"/>
          </a:p>
        </p:txBody>
      </p:sp>
      <p:sp>
        <p:nvSpPr>
          <p:cNvPr id="36867" name="Rectangle 3">
            <a:extLst>
              <a:ext uri="{FF2B5EF4-FFF2-40B4-BE49-F238E27FC236}">
                <a16:creationId xmlns:a16="http://schemas.microsoft.com/office/drawing/2014/main" id="{D8196B14-270D-54C6-B1D8-755485AA6B13}"/>
              </a:ext>
            </a:extLst>
          </p:cNvPr>
          <p:cNvSpPr>
            <a:spLocks noGrp="1" noChangeArrowheads="1"/>
          </p:cNvSpPr>
          <p:nvPr>
            <p:ph type="body" idx="1"/>
          </p:nvPr>
        </p:nvSpPr>
        <p:spPr/>
        <p:txBody>
          <a:bodyPr/>
          <a:lstStyle/>
          <a:p>
            <a:pPr marL="342900" indent="-342900">
              <a:lnSpc>
                <a:spcPct val="80000"/>
              </a:lnSpc>
            </a:pPr>
            <a:r>
              <a:rPr lang="en-GB" altLang="en-US"/>
              <a:t>Testattavuudella tarkoitetaan </a:t>
            </a:r>
          </a:p>
          <a:p>
            <a:pPr marL="742950" lvl="1" indent="-285750">
              <a:lnSpc>
                <a:spcPct val="80000"/>
              </a:lnSpc>
            </a:pPr>
            <a:r>
              <a:rPr lang="en-GB" altLang="en-US"/>
              <a:t>kykyä suorittaa kustannustehokasta testausta (Gelperin)</a:t>
            </a:r>
          </a:p>
          <a:p>
            <a:pPr marL="742950" lvl="1" indent="-285750">
              <a:lnSpc>
                <a:spcPct val="80000"/>
              </a:lnSpc>
            </a:pPr>
            <a:r>
              <a:rPr lang="en-GB" altLang="en-US"/>
              <a:t>ominaisuuksia jotka vaikuttavat muutetun ohjelmiston varmistamisen työmäärään (ISO9126)</a:t>
            </a:r>
          </a:p>
          <a:p>
            <a:pPr marL="742950" lvl="1" indent="-285750">
              <a:lnSpc>
                <a:spcPct val="80000"/>
              </a:lnSpc>
            </a:pPr>
            <a:r>
              <a:rPr lang="en-GB" altLang="en-US"/>
              <a:t>mahdollisuuksia, jotka muut osapuolet antavat testaaville osapuolille. </a:t>
            </a:r>
          </a:p>
          <a:p>
            <a:pPr marL="342900" indent="-342900">
              <a:lnSpc>
                <a:spcPct val="80000"/>
              </a:lnSpc>
            </a:pPr>
            <a:r>
              <a:rPr lang="en-GB" altLang="en-US"/>
              <a:t>Testattavuus voi kohdistua:</a:t>
            </a:r>
          </a:p>
          <a:p>
            <a:pPr marL="742950" lvl="1" indent="-285750">
              <a:lnSpc>
                <a:spcPct val="80000"/>
              </a:lnSpc>
            </a:pPr>
            <a:r>
              <a:rPr lang="en-GB" altLang="en-US"/>
              <a:t>testattavaan sovellukseen</a:t>
            </a:r>
          </a:p>
          <a:p>
            <a:pPr marL="742950" lvl="1" indent="-285750">
              <a:lnSpc>
                <a:spcPct val="80000"/>
              </a:lnSpc>
            </a:pPr>
            <a:r>
              <a:rPr lang="en-GB" altLang="en-US"/>
              <a:t>testauksen pohjana oleviin vaatimuksiin, määrittelyihin ja dokumentaatioon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E83C3771-E2E4-0C39-31BC-907BE5D60AC7}"/>
              </a:ext>
            </a:extLst>
          </p:cNvPr>
          <p:cNvSpPr>
            <a:spLocks noGrp="1" noChangeArrowheads="1"/>
          </p:cNvSpPr>
          <p:nvPr>
            <p:ph type="title"/>
          </p:nvPr>
        </p:nvSpPr>
        <p:spPr/>
        <p:txBody>
          <a:bodyPr/>
          <a:lstStyle/>
          <a:p>
            <a:r>
              <a:rPr lang="fi-FI" altLang="en-US"/>
              <a:t>Järjestelmän testattavuus tyypillisessä organisaatiossa</a:t>
            </a:r>
            <a:endParaRPr lang="en-GB" altLang="en-US"/>
          </a:p>
        </p:txBody>
      </p:sp>
      <p:sp>
        <p:nvSpPr>
          <p:cNvPr id="37891" name="Freeform 3">
            <a:extLst>
              <a:ext uri="{FF2B5EF4-FFF2-40B4-BE49-F238E27FC236}">
                <a16:creationId xmlns:a16="http://schemas.microsoft.com/office/drawing/2014/main" id="{73C9E2D6-611F-C126-9BC6-DEC1796B8E80}"/>
              </a:ext>
            </a:extLst>
          </p:cNvPr>
          <p:cNvSpPr>
            <a:spLocks/>
          </p:cNvSpPr>
          <p:nvPr/>
        </p:nvSpPr>
        <p:spPr bwMode="auto">
          <a:xfrm>
            <a:off x="2286000" y="5029200"/>
            <a:ext cx="2667000" cy="1371600"/>
          </a:xfrm>
          <a:custGeom>
            <a:avLst/>
            <a:gdLst>
              <a:gd name="T0" fmla="*/ 0 w 1680"/>
              <a:gd name="T1" fmla="*/ 0 h 864"/>
              <a:gd name="T2" fmla="*/ 0 w 1680"/>
              <a:gd name="T3" fmla="*/ 864 h 864"/>
              <a:gd name="T4" fmla="*/ 1680 w 1680"/>
              <a:gd name="T5" fmla="*/ 864 h 864"/>
              <a:gd name="T6" fmla="*/ 1632 w 1680"/>
              <a:gd name="T7" fmla="*/ 768 h 864"/>
              <a:gd name="T8" fmla="*/ 1680 w 1680"/>
              <a:gd name="T9" fmla="*/ 672 h 864"/>
              <a:gd name="T10" fmla="*/ 1200 w 1680"/>
              <a:gd name="T11" fmla="*/ 672 h 864"/>
              <a:gd name="T12" fmla="*/ 1440 w 1680"/>
              <a:gd name="T13" fmla="*/ 528 h 864"/>
              <a:gd name="T14" fmla="*/ 1296 w 1680"/>
              <a:gd name="T15" fmla="*/ 336 h 864"/>
              <a:gd name="T16" fmla="*/ 1584 w 1680"/>
              <a:gd name="T17" fmla="*/ 336 h 864"/>
              <a:gd name="T18" fmla="*/ 1584 w 1680"/>
              <a:gd name="T19" fmla="*/ 192 h 864"/>
              <a:gd name="T20" fmla="*/ 1200 w 1680"/>
              <a:gd name="T21" fmla="*/ 192 h 864"/>
              <a:gd name="T22" fmla="*/ 1152 w 1680"/>
              <a:gd name="T23" fmla="*/ 96 h 864"/>
              <a:gd name="T24" fmla="*/ 1296 w 1680"/>
              <a:gd name="T25" fmla="*/ 48 h 864"/>
              <a:gd name="T26" fmla="*/ 1248 w 1680"/>
              <a:gd name="T27" fmla="*/ 0 h 864"/>
              <a:gd name="T28" fmla="*/ 0 w 1680"/>
              <a:gd name="T2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0" h="864">
                <a:moveTo>
                  <a:pt x="0" y="0"/>
                </a:moveTo>
                <a:lnTo>
                  <a:pt x="0" y="864"/>
                </a:lnTo>
                <a:lnTo>
                  <a:pt x="1680" y="864"/>
                </a:lnTo>
                <a:lnTo>
                  <a:pt x="1632" y="768"/>
                </a:lnTo>
                <a:lnTo>
                  <a:pt x="1680" y="672"/>
                </a:lnTo>
                <a:lnTo>
                  <a:pt x="1200" y="672"/>
                </a:lnTo>
                <a:lnTo>
                  <a:pt x="1440" y="528"/>
                </a:lnTo>
                <a:lnTo>
                  <a:pt x="1296" y="336"/>
                </a:lnTo>
                <a:lnTo>
                  <a:pt x="1584" y="336"/>
                </a:lnTo>
                <a:lnTo>
                  <a:pt x="1584" y="192"/>
                </a:lnTo>
                <a:lnTo>
                  <a:pt x="1200" y="192"/>
                </a:lnTo>
                <a:lnTo>
                  <a:pt x="1152" y="96"/>
                </a:lnTo>
                <a:lnTo>
                  <a:pt x="1296" y="48"/>
                </a:lnTo>
                <a:lnTo>
                  <a:pt x="1248" y="0"/>
                </a:lnTo>
                <a:lnTo>
                  <a:pt x="0" y="0"/>
                </a:lnTo>
                <a:close/>
              </a:path>
            </a:pathLst>
          </a:custGeom>
          <a:solidFill>
            <a:schemeClr val="accent5"/>
          </a:solidFill>
          <a:ln w="9525" cap="flat" cmpd="sng">
            <a:solidFill>
              <a:srgbClr val="000000"/>
            </a:solidFill>
            <a:prstDash val="solid"/>
            <a:round/>
            <a:headEnd/>
            <a:tailEnd/>
          </a:ln>
          <a:effectLst/>
        </p:spPr>
        <p:txBody>
          <a:bodyPr anchor="ctr"/>
          <a:lstStyle/>
          <a:p>
            <a:endParaRPr lang="en-US"/>
          </a:p>
        </p:txBody>
      </p:sp>
      <p:sp>
        <p:nvSpPr>
          <p:cNvPr id="37892" name="Freeform 4">
            <a:extLst>
              <a:ext uri="{FF2B5EF4-FFF2-40B4-BE49-F238E27FC236}">
                <a16:creationId xmlns:a16="http://schemas.microsoft.com/office/drawing/2014/main" id="{2CA0A666-0677-575E-5563-5DC58BDD5074}"/>
              </a:ext>
            </a:extLst>
          </p:cNvPr>
          <p:cNvSpPr>
            <a:spLocks/>
          </p:cNvSpPr>
          <p:nvPr/>
        </p:nvSpPr>
        <p:spPr bwMode="auto">
          <a:xfrm>
            <a:off x="7391400" y="5029200"/>
            <a:ext cx="2590800" cy="1371600"/>
          </a:xfrm>
          <a:custGeom>
            <a:avLst/>
            <a:gdLst>
              <a:gd name="T0" fmla="*/ 48 w 1632"/>
              <a:gd name="T1" fmla="*/ 0 h 864"/>
              <a:gd name="T2" fmla="*/ 48 w 1632"/>
              <a:gd name="T3" fmla="*/ 288 h 864"/>
              <a:gd name="T4" fmla="*/ 288 w 1632"/>
              <a:gd name="T5" fmla="*/ 288 h 864"/>
              <a:gd name="T6" fmla="*/ 192 w 1632"/>
              <a:gd name="T7" fmla="*/ 480 h 864"/>
              <a:gd name="T8" fmla="*/ 432 w 1632"/>
              <a:gd name="T9" fmla="*/ 528 h 864"/>
              <a:gd name="T10" fmla="*/ 240 w 1632"/>
              <a:gd name="T11" fmla="*/ 624 h 864"/>
              <a:gd name="T12" fmla="*/ 0 w 1632"/>
              <a:gd name="T13" fmla="*/ 624 h 864"/>
              <a:gd name="T14" fmla="*/ 336 w 1632"/>
              <a:gd name="T15" fmla="*/ 720 h 864"/>
              <a:gd name="T16" fmla="*/ 432 w 1632"/>
              <a:gd name="T17" fmla="*/ 816 h 864"/>
              <a:gd name="T18" fmla="*/ 432 w 1632"/>
              <a:gd name="T19" fmla="*/ 864 h 864"/>
              <a:gd name="T20" fmla="*/ 1632 w 1632"/>
              <a:gd name="T21" fmla="*/ 864 h 864"/>
              <a:gd name="T22" fmla="*/ 1632 w 1632"/>
              <a:gd name="T23" fmla="*/ 0 h 864"/>
              <a:gd name="T24" fmla="*/ 48 w 1632"/>
              <a:gd name="T25"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32" h="864">
                <a:moveTo>
                  <a:pt x="48" y="0"/>
                </a:moveTo>
                <a:lnTo>
                  <a:pt x="48" y="288"/>
                </a:lnTo>
                <a:lnTo>
                  <a:pt x="288" y="288"/>
                </a:lnTo>
                <a:lnTo>
                  <a:pt x="192" y="480"/>
                </a:lnTo>
                <a:lnTo>
                  <a:pt x="432" y="528"/>
                </a:lnTo>
                <a:lnTo>
                  <a:pt x="240" y="624"/>
                </a:lnTo>
                <a:lnTo>
                  <a:pt x="0" y="624"/>
                </a:lnTo>
                <a:lnTo>
                  <a:pt x="336" y="720"/>
                </a:lnTo>
                <a:lnTo>
                  <a:pt x="432" y="816"/>
                </a:lnTo>
                <a:lnTo>
                  <a:pt x="432" y="864"/>
                </a:lnTo>
                <a:lnTo>
                  <a:pt x="1632" y="864"/>
                </a:lnTo>
                <a:lnTo>
                  <a:pt x="1632" y="0"/>
                </a:lnTo>
                <a:lnTo>
                  <a:pt x="48" y="0"/>
                </a:lnTo>
                <a:close/>
              </a:path>
            </a:pathLst>
          </a:custGeom>
          <a:ln>
            <a:headEnd/>
            <a:tailEnd/>
          </a:ln>
        </p:spPr>
        <p:style>
          <a:lnRef idx="2">
            <a:schemeClr val="accent6">
              <a:shade val="15000"/>
            </a:schemeClr>
          </a:lnRef>
          <a:fillRef idx="1">
            <a:schemeClr val="accent6"/>
          </a:fillRef>
          <a:effectRef idx="0">
            <a:schemeClr val="accent6"/>
          </a:effectRef>
          <a:fontRef idx="minor">
            <a:schemeClr val="lt1"/>
          </a:fontRef>
        </p:style>
        <p:txBody>
          <a:bodyPr anchor="ctr"/>
          <a:lstStyle/>
          <a:p>
            <a:endParaRPr lang="en-US"/>
          </a:p>
        </p:txBody>
      </p:sp>
      <p:sp>
        <p:nvSpPr>
          <p:cNvPr id="37893" name="Text Box 5">
            <a:extLst>
              <a:ext uri="{FF2B5EF4-FFF2-40B4-BE49-F238E27FC236}">
                <a16:creationId xmlns:a16="http://schemas.microsoft.com/office/drawing/2014/main" id="{AAF981CD-F9C1-78C5-9EF9-AA744F65072B}"/>
              </a:ext>
            </a:extLst>
          </p:cNvPr>
          <p:cNvSpPr txBox="1">
            <a:spLocks noChangeArrowheads="1"/>
          </p:cNvSpPr>
          <p:nvPr/>
        </p:nvSpPr>
        <p:spPr bwMode="auto">
          <a:xfrm>
            <a:off x="2173288" y="5410201"/>
            <a:ext cx="2163762" cy="7016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fi-FI" altLang="en-US" sz="2000"/>
              <a:t>Testattava järjestelmä</a:t>
            </a:r>
            <a:endParaRPr lang="en-GB" altLang="en-US" sz="2000"/>
          </a:p>
        </p:txBody>
      </p:sp>
      <p:sp>
        <p:nvSpPr>
          <p:cNvPr id="37894" name="Text Box 6">
            <a:extLst>
              <a:ext uri="{FF2B5EF4-FFF2-40B4-BE49-F238E27FC236}">
                <a16:creationId xmlns:a16="http://schemas.microsoft.com/office/drawing/2014/main" id="{E2E464D5-8A48-AE4E-FF64-BF3CC93C06F3}"/>
              </a:ext>
            </a:extLst>
          </p:cNvPr>
          <p:cNvSpPr txBox="1">
            <a:spLocks noChangeArrowheads="1"/>
          </p:cNvSpPr>
          <p:nvPr/>
        </p:nvSpPr>
        <p:spPr bwMode="auto">
          <a:xfrm>
            <a:off x="8112126" y="5410201"/>
            <a:ext cx="1947863" cy="7016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fi-FI" altLang="en-US" sz="2000"/>
              <a:t>Testaus-järjestelmä</a:t>
            </a:r>
            <a:endParaRPr lang="en-GB" altLang="en-US" sz="2000"/>
          </a:p>
        </p:txBody>
      </p:sp>
      <p:sp>
        <p:nvSpPr>
          <p:cNvPr id="37895" name="Rectangle 7">
            <a:extLst>
              <a:ext uri="{FF2B5EF4-FFF2-40B4-BE49-F238E27FC236}">
                <a16:creationId xmlns:a16="http://schemas.microsoft.com/office/drawing/2014/main" id="{FC13136A-085E-1FC9-69A6-79553C255D57}"/>
              </a:ext>
            </a:extLst>
          </p:cNvPr>
          <p:cNvSpPr>
            <a:spLocks noChangeArrowheads="1"/>
          </p:cNvSpPr>
          <p:nvPr/>
        </p:nvSpPr>
        <p:spPr bwMode="auto">
          <a:xfrm>
            <a:off x="4876800" y="1981200"/>
            <a:ext cx="2514600" cy="762000"/>
          </a:xfrm>
          <a:prstGeom prst="rect">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spcBef>
                <a:spcPct val="0"/>
              </a:spcBef>
            </a:pPr>
            <a:r>
              <a:rPr lang="fi-FI" altLang="en-US"/>
              <a:t>Liiketoiminta-suunnittelija</a:t>
            </a:r>
            <a:endParaRPr lang="en-GB" altLang="en-US"/>
          </a:p>
        </p:txBody>
      </p:sp>
      <p:sp>
        <p:nvSpPr>
          <p:cNvPr id="37896" name="Rectangle 8">
            <a:extLst>
              <a:ext uri="{FF2B5EF4-FFF2-40B4-BE49-F238E27FC236}">
                <a16:creationId xmlns:a16="http://schemas.microsoft.com/office/drawing/2014/main" id="{30E6CDA6-41B1-13BF-590A-3ECF916E7785}"/>
              </a:ext>
            </a:extLst>
          </p:cNvPr>
          <p:cNvSpPr>
            <a:spLocks noChangeArrowheads="1"/>
          </p:cNvSpPr>
          <p:nvPr/>
        </p:nvSpPr>
        <p:spPr bwMode="auto">
          <a:xfrm>
            <a:off x="2286000" y="2895600"/>
            <a:ext cx="2514600" cy="762000"/>
          </a:xfrm>
          <a:prstGeom prst="rect">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spcBef>
                <a:spcPct val="0"/>
              </a:spcBef>
            </a:pPr>
            <a:r>
              <a:rPr lang="fi-FI" altLang="en-US"/>
              <a:t>Ohjelmisto-suunnittelija</a:t>
            </a:r>
            <a:endParaRPr lang="en-GB" altLang="en-US"/>
          </a:p>
        </p:txBody>
      </p:sp>
      <p:sp>
        <p:nvSpPr>
          <p:cNvPr id="37897" name="Rectangle 9">
            <a:extLst>
              <a:ext uri="{FF2B5EF4-FFF2-40B4-BE49-F238E27FC236}">
                <a16:creationId xmlns:a16="http://schemas.microsoft.com/office/drawing/2014/main" id="{CBA9C5C8-0E79-6C3A-24FE-1C54643BBD32}"/>
              </a:ext>
            </a:extLst>
          </p:cNvPr>
          <p:cNvSpPr>
            <a:spLocks noChangeArrowheads="1"/>
          </p:cNvSpPr>
          <p:nvPr/>
        </p:nvSpPr>
        <p:spPr bwMode="auto">
          <a:xfrm>
            <a:off x="7467600" y="2895600"/>
            <a:ext cx="2514600" cy="762000"/>
          </a:xfrm>
          <a:prstGeom prst="rect">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spcBef>
                <a:spcPct val="0"/>
              </a:spcBef>
            </a:pPr>
            <a:r>
              <a:rPr lang="fi-FI" altLang="en-US"/>
              <a:t>Testisuunnittelija</a:t>
            </a:r>
            <a:endParaRPr lang="en-GB" altLang="en-US"/>
          </a:p>
        </p:txBody>
      </p:sp>
      <p:sp>
        <p:nvSpPr>
          <p:cNvPr id="37898" name="Rectangle 10">
            <a:extLst>
              <a:ext uri="{FF2B5EF4-FFF2-40B4-BE49-F238E27FC236}">
                <a16:creationId xmlns:a16="http://schemas.microsoft.com/office/drawing/2014/main" id="{4EA64476-9756-A878-3DBE-B0EEDC2DBBED}"/>
              </a:ext>
            </a:extLst>
          </p:cNvPr>
          <p:cNvSpPr>
            <a:spLocks noChangeArrowheads="1"/>
          </p:cNvSpPr>
          <p:nvPr/>
        </p:nvSpPr>
        <p:spPr bwMode="auto">
          <a:xfrm>
            <a:off x="2286000" y="3962400"/>
            <a:ext cx="2514600" cy="762000"/>
          </a:xfrm>
          <a:prstGeom prst="rect">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spcBef>
                <a:spcPct val="0"/>
              </a:spcBef>
            </a:pPr>
            <a:r>
              <a:rPr lang="fi-FI" altLang="en-US"/>
              <a:t>Ohjelmisto-kehittäjä</a:t>
            </a:r>
            <a:endParaRPr lang="en-GB" altLang="en-US"/>
          </a:p>
        </p:txBody>
      </p:sp>
      <p:sp>
        <p:nvSpPr>
          <p:cNvPr id="37899" name="Rectangle 11">
            <a:extLst>
              <a:ext uri="{FF2B5EF4-FFF2-40B4-BE49-F238E27FC236}">
                <a16:creationId xmlns:a16="http://schemas.microsoft.com/office/drawing/2014/main" id="{AD1CAC69-372D-A4C0-D0DB-CD51AE0814CF}"/>
              </a:ext>
            </a:extLst>
          </p:cNvPr>
          <p:cNvSpPr>
            <a:spLocks noChangeArrowheads="1"/>
          </p:cNvSpPr>
          <p:nvPr/>
        </p:nvSpPr>
        <p:spPr bwMode="auto">
          <a:xfrm>
            <a:off x="7467600" y="3962400"/>
            <a:ext cx="2514600" cy="762000"/>
          </a:xfrm>
          <a:prstGeom prst="rect">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spcBef>
                <a:spcPct val="0"/>
              </a:spcBef>
            </a:pPr>
            <a:r>
              <a:rPr lang="fi-FI" altLang="en-US"/>
              <a:t>Testien kehittäjä</a:t>
            </a:r>
            <a:endParaRPr lang="en-GB" altLang="en-US"/>
          </a:p>
        </p:txBody>
      </p:sp>
      <p:cxnSp>
        <p:nvCxnSpPr>
          <p:cNvPr id="37900" name="AutoShape 12">
            <a:extLst>
              <a:ext uri="{FF2B5EF4-FFF2-40B4-BE49-F238E27FC236}">
                <a16:creationId xmlns:a16="http://schemas.microsoft.com/office/drawing/2014/main" id="{D677DC61-5210-B658-5836-17601E237CF1}"/>
              </a:ext>
            </a:extLst>
          </p:cNvPr>
          <p:cNvCxnSpPr>
            <a:cxnSpLocks noChangeShapeType="1"/>
            <a:stCxn id="37895" idx="1"/>
            <a:endCxn id="37896" idx="0"/>
          </p:cNvCxnSpPr>
          <p:nvPr/>
        </p:nvCxnSpPr>
        <p:spPr bwMode="auto">
          <a:xfrm rot="10800000" flipV="1">
            <a:off x="3543300" y="2362200"/>
            <a:ext cx="1333500" cy="533400"/>
          </a:xfrm>
          <a:prstGeom prst="curvedConnector2">
            <a:avLst/>
          </a:prstGeom>
          <a:ln>
            <a:headEnd/>
            <a:tailEnd type="triangle" w="med" len="med"/>
          </a:ln>
        </p:spPr>
        <p:style>
          <a:lnRef idx="3">
            <a:schemeClr val="accent3"/>
          </a:lnRef>
          <a:fillRef idx="0">
            <a:schemeClr val="accent3"/>
          </a:fillRef>
          <a:effectRef idx="2">
            <a:schemeClr val="accent3"/>
          </a:effectRef>
          <a:fontRef idx="minor">
            <a:schemeClr val="tx1"/>
          </a:fontRef>
        </p:style>
      </p:cxnSp>
      <p:cxnSp>
        <p:nvCxnSpPr>
          <p:cNvPr id="37901" name="AutoShape 13">
            <a:extLst>
              <a:ext uri="{FF2B5EF4-FFF2-40B4-BE49-F238E27FC236}">
                <a16:creationId xmlns:a16="http://schemas.microsoft.com/office/drawing/2014/main" id="{FFCE0147-AF0C-61E4-EB39-1C2E9DE04080}"/>
              </a:ext>
            </a:extLst>
          </p:cNvPr>
          <p:cNvCxnSpPr>
            <a:cxnSpLocks noChangeShapeType="1"/>
            <a:stCxn id="37895" idx="3"/>
            <a:endCxn id="37897" idx="0"/>
          </p:cNvCxnSpPr>
          <p:nvPr/>
        </p:nvCxnSpPr>
        <p:spPr bwMode="auto">
          <a:xfrm>
            <a:off x="7391400" y="2362200"/>
            <a:ext cx="1333500" cy="533400"/>
          </a:xfrm>
          <a:prstGeom prst="curvedConnector2">
            <a:avLst/>
          </a:prstGeom>
          <a:ln>
            <a:headEnd/>
            <a:tailEnd type="triangle" w="med" len="med"/>
          </a:ln>
        </p:spPr>
        <p:style>
          <a:lnRef idx="3">
            <a:schemeClr val="accent3"/>
          </a:lnRef>
          <a:fillRef idx="0">
            <a:schemeClr val="accent3"/>
          </a:fillRef>
          <a:effectRef idx="2">
            <a:schemeClr val="accent3"/>
          </a:effectRef>
          <a:fontRef idx="minor">
            <a:schemeClr val="tx1"/>
          </a:fontRef>
        </p:style>
      </p:cxnSp>
      <p:cxnSp>
        <p:nvCxnSpPr>
          <p:cNvPr id="37902" name="AutoShape 14">
            <a:extLst>
              <a:ext uri="{FF2B5EF4-FFF2-40B4-BE49-F238E27FC236}">
                <a16:creationId xmlns:a16="http://schemas.microsoft.com/office/drawing/2014/main" id="{DCFA7485-7D6B-C7CF-3019-14ECE94DC948}"/>
              </a:ext>
            </a:extLst>
          </p:cNvPr>
          <p:cNvCxnSpPr>
            <a:cxnSpLocks noChangeShapeType="1"/>
            <a:stCxn id="37896" idx="2"/>
            <a:endCxn id="37898" idx="0"/>
          </p:cNvCxnSpPr>
          <p:nvPr/>
        </p:nvCxnSpPr>
        <p:spPr bwMode="auto">
          <a:xfrm rot="5400000">
            <a:off x="3390900" y="3810000"/>
            <a:ext cx="304800" cy="0"/>
          </a:xfrm>
          <a:prstGeom prst="straightConnector1">
            <a:avLst/>
          </a:prstGeom>
          <a:ln>
            <a:headEnd/>
            <a:tailEnd type="triangle" w="med" len="med"/>
          </a:ln>
        </p:spPr>
        <p:style>
          <a:lnRef idx="3">
            <a:schemeClr val="accent3"/>
          </a:lnRef>
          <a:fillRef idx="0">
            <a:schemeClr val="accent3"/>
          </a:fillRef>
          <a:effectRef idx="2">
            <a:schemeClr val="accent3"/>
          </a:effectRef>
          <a:fontRef idx="minor">
            <a:schemeClr val="tx1"/>
          </a:fontRef>
        </p:style>
      </p:cxnSp>
      <p:cxnSp>
        <p:nvCxnSpPr>
          <p:cNvPr id="37903" name="AutoShape 15">
            <a:extLst>
              <a:ext uri="{FF2B5EF4-FFF2-40B4-BE49-F238E27FC236}">
                <a16:creationId xmlns:a16="http://schemas.microsoft.com/office/drawing/2014/main" id="{7BBFF955-FC11-30FA-F3CE-E7627118A9DA}"/>
              </a:ext>
            </a:extLst>
          </p:cNvPr>
          <p:cNvCxnSpPr>
            <a:cxnSpLocks noChangeShapeType="1"/>
            <a:stCxn id="37897" idx="2"/>
            <a:endCxn id="37899" idx="0"/>
          </p:cNvCxnSpPr>
          <p:nvPr/>
        </p:nvCxnSpPr>
        <p:spPr bwMode="auto">
          <a:xfrm rot="5400000">
            <a:off x="8572500" y="3810000"/>
            <a:ext cx="304800" cy="0"/>
          </a:xfrm>
          <a:prstGeom prst="straightConnector1">
            <a:avLst/>
          </a:prstGeom>
          <a:ln>
            <a:headEnd/>
            <a:tailEnd type="triangle" w="med" len="med"/>
          </a:ln>
        </p:spPr>
        <p:style>
          <a:lnRef idx="3">
            <a:schemeClr val="accent3"/>
          </a:lnRef>
          <a:fillRef idx="0">
            <a:schemeClr val="accent3"/>
          </a:fillRef>
          <a:effectRef idx="2">
            <a:schemeClr val="accent3"/>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a:extLst>
              <a:ext uri="{FF2B5EF4-FFF2-40B4-BE49-F238E27FC236}">
                <a16:creationId xmlns:a16="http://schemas.microsoft.com/office/drawing/2014/main" id="{C68A1B91-C1BD-2171-5751-8CF4BA35371B}"/>
              </a:ext>
            </a:extLst>
          </p:cNvPr>
          <p:cNvSpPr>
            <a:spLocks noGrp="1" noChangeArrowheads="1"/>
          </p:cNvSpPr>
          <p:nvPr>
            <p:ph type="title"/>
          </p:nvPr>
        </p:nvSpPr>
        <p:spPr/>
        <p:txBody>
          <a:bodyPr/>
          <a:lstStyle/>
          <a:p>
            <a:r>
              <a:rPr lang="fi-FI" altLang="en-US"/>
              <a:t>Sisältö</a:t>
            </a:r>
            <a:endParaRPr lang="en-GB" altLang="en-US"/>
          </a:p>
        </p:txBody>
      </p:sp>
      <p:sp>
        <p:nvSpPr>
          <p:cNvPr id="115715" name="AutoShape 3">
            <a:extLst>
              <a:ext uri="{FF2B5EF4-FFF2-40B4-BE49-F238E27FC236}">
                <a16:creationId xmlns:a16="http://schemas.microsoft.com/office/drawing/2014/main" id="{A592852C-7585-838E-0587-8FF084118DA8}"/>
              </a:ext>
            </a:extLst>
          </p:cNvPr>
          <p:cNvSpPr>
            <a:spLocks noChangeArrowheads="1"/>
          </p:cNvSpPr>
          <p:nvPr/>
        </p:nvSpPr>
        <p:spPr bwMode="black">
          <a:xfrm>
            <a:off x="2911476" y="20574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2000" dirty="0"/>
              <a:t>Testausautomaatio laajana käsitteenä: testauksen tukemisen välineet vs. testiautomaatio</a:t>
            </a:r>
            <a:endParaRPr lang="en-GB" altLang="en-US" sz="2000" dirty="0"/>
          </a:p>
        </p:txBody>
      </p:sp>
      <p:sp>
        <p:nvSpPr>
          <p:cNvPr id="115716" name="AutoShape 4">
            <a:extLst>
              <a:ext uri="{FF2B5EF4-FFF2-40B4-BE49-F238E27FC236}">
                <a16:creationId xmlns:a16="http://schemas.microsoft.com/office/drawing/2014/main" id="{FC1E7235-7290-56D6-E8DD-30D3C000333C}"/>
              </a:ext>
            </a:extLst>
          </p:cNvPr>
          <p:cNvSpPr>
            <a:spLocks noChangeArrowheads="1"/>
          </p:cNvSpPr>
          <p:nvPr/>
        </p:nvSpPr>
        <p:spPr bwMode="black">
          <a:xfrm>
            <a:off x="2895601" y="28956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a:t>Automatisointitarpeet ja mahdollisuudet</a:t>
            </a:r>
            <a:endParaRPr lang="en-GB" altLang="en-US"/>
          </a:p>
        </p:txBody>
      </p:sp>
      <p:sp>
        <p:nvSpPr>
          <p:cNvPr id="115717" name="AutoShape 5">
            <a:extLst>
              <a:ext uri="{FF2B5EF4-FFF2-40B4-BE49-F238E27FC236}">
                <a16:creationId xmlns:a16="http://schemas.microsoft.com/office/drawing/2014/main" id="{4DA51401-B928-83CD-EB2D-9DE3A1EB8C2E}"/>
              </a:ext>
            </a:extLst>
          </p:cNvPr>
          <p:cNvSpPr>
            <a:spLocks noChangeArrowheads="1"/>
          </p:cNvSpPr>
          <p:nvPr/>
        </p:nvSpPr>
        <p:spPr bwMode="black">
          <a:xfrm>
            <a:off x="2911476" y="37338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2000"/>
              <a:t>Automatisointiratkaisun valinta ja ajoitus</a:t>
            </a:r>
            <a:endParaRPr lang="en-GB" altLang="en-US" sz="2000"/>
          </a:p>
        </p:txBody>
      </p:sp>
      <p:sp>
        <p:nvSpPr>
          <p:cNvPr id="115718" name="AutoShape 6">
            <a:extLst>
              <a:ext uri="{FF2B5EF4-FFF2-40B4-BE49-F238E27FC236}">
                <a16:creationId xmlns:a16="http://schemas.microsoft.com/office/drawing/2014/main" id="{7420DA7F-EF87-9684-8C79-9162674A0A81}"/>
              </a:ext>
            </a:extLst>
          </p:cNvPr>
          <p:cNvSpPr>
            <a:spLocks noChangeArrowheads="1"/>
          </p:cNvSpPr>
          <p:nvPr/>
        </p:nvSpPr>
        <p:spPr bwMode="black">
          <a:xfrm>
            <a:off x="2928938" y="4572000"/>
            <a:ext cx="6367462"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a:t>Toiminnan järkeistäminen ja välinepaletin integrointi</a:t>
            </a:r>
            <a:endParaRPr lang="en-GB"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F7C961BB-E6BC-5915-E0B7-3B601CCD32E3}"/>
              </a:ext>
            </a:extLst>
          </p:cNvPr>
          <p:cNvSpPr>
            <a:spLocks noGrp="1" noChangeArrowheads="1"/>
          </p:cNvSpPr>
          <p:nvPr>
            <p:ph type="title"/>
          </p:nvPr>
        </p:nvSpPr>
        <p:spPr/>
        <p:txBody>
          <a:bodyPr/>
          <a:lstStyle/>
          <a:p>
            <a:r>
              <a:rPr lang="fi-FI" altLang="en-US"/>
              <a:t>Tavoiteltava järjestelmän testattavuus</a:t>
            </a:r>
            <a:endParaRPr lang="en-GB" altLang="en-US"/>
          </a:p>
        </p:txBody>
      </p:sp>
      <p:sp>
        <p:nvSpPr>
          <p:cNvPr id="38915" name="Freeform 3">
            <a:extLst>
              <a:ext uri="{FF2B5EF4-FFF2-40B4-BE49-F238E27FC236}">
                <a16:creationId xmlns:a16="http://schemas.microsoft.com/office/drawing/2014/main" id="{E4F01E1D-625D-97CF-304F-02E1A99538A8}"/>
              </a:ext>
            </a:extLst>
          </p:cNvPr>
          <p:cNvSpPr>
            <a:spLocks/>
          </p:cNvSpPr>
          <p:nvPr/>
        </p:nvSpPr>
        <p:spPr bwMode="auto">
          <a:xfrm>
            <a:off x="3962400" y="5029200"/>
            <a:ext cx="2667000" cy="1371600"/>
          </a:xfrm>
          <a:custGeom>
            <a:avLst/>
            <a:gdLst>
              <a:gd name="T0" fmla="*/ 0 w 1680"/>
              <a:gd name="T1" fmla="*/ 0 h 864"/>
              <a:gd name="T2" fmla="*/ 0 w 1680"/>
              <a:gd name="T3" fmla="*/ 864 h 864"/>
              <a:gd name="T4" fmla="*/ 1680 w 1680"/>
              <a:gd name="T5" fmla="*/ 864 h 864"/>
              <a:gd name="T6" fmla="*/ 1632 w 1680"/>
              <a:gd name="T7" fmla="*/ 768 h 864"/>
              <a:gd name="T8" fmla="*/ 1680 w 1680"/>
              <a:gd name="T9" fmla="*/ 672 h 864"/>
              <a:gd name="T10" fmla="*/ 1200 w 1680"/>
              <a:gd name="T11" fmla="*/ 672 h 864"/>
              <a:gd name="T12" fmla="*/ 1440 w 1680"/>
              <a:gd name="T13" fmla="*/ 528 h 864"/>
              <a:gd name="T14" fmla="*/ 1296 w 1680"/>
              <a:gd name="T15" fmla="*/ 336 h 864"/>
              <a:gd name="T16" fmla="*/ 1584 w 1680"/>
              <a:gd name="T17" fmla="*/ 336 h 864"/>
              <a:gd name="T18" fmla="*/ 1584 w 1680"/>
              <a:gd name="T19" fmla="*/ 192 h 864"/>
              <a:gd name="T20" fmla="*/ 1200 w 1680"/>
              <a:gd name="T21" fmla="*/ 192 h 864"/>
              <a:gd name="T22" fmla="*/ 1152 w 1680"/>
              <a:gd name="T23" fmla="*/ 96 h 864"/>
              <a:gd name="T24" fmla="*/ 1296 w 1680"/>
              <a:gd name="T25" fmla="*/ 48 h 864"/>
              <a:gd name="T26" fmla="*/ 1248 w 1680"/>
              <a:gd name="T27" fmla="*/ 0 h 864"/>
              <a:gd name="T28" fmla="*/ 0 w 1680"/>
              <a:gd name="T29"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0" h="864">
                <a:moveTo>
                  <a:pt x="0" y="0"/>
                </a:moveTo>
                <a:lnTo>
                  <a:pt x="0" y="864"/>
                </a:lnTo>
                <a:lnTo>
                  <a:pt x="1680" y="864"/>
                </a:lnTo>
                <a:lnTo>
                  <a:pt x="1632" y="768"/>
                </a:lnTo>
                <a:lnTo>
                  <a:pt x="1680" y="672"/>
                </a:lnTo>
                <a:lnTo>
                  <a:pt x="1200" y="672"/>
                </a:lnTo>
                <a:lnTo>
                  <a:pt x="1440" y="528"/>
                </a:lnTo>
                <a:lnTo>
                  <a:pt x="1296" y="336"/>
                </a:lnTo>
                <a:lnTo>
                  <a:pt x="1584" y="336"/>
                </a:lnTo>
                <a:lnTo>
                  <a:pt x="1584" y="192"/>
                </a:lnTo>
                <a:lnTo>
                  <a:pt x="1200" y="192"/>
                </a:lnTo>
                <a:lnTo>
                  <a:pt x="1152" y="96"/>
                </a:lnTo>
                <a:lnTo>
                  <a:pt x="1296" y="48"/>
                </a:lnTo>
                <a:lnTo>
                  <a:pt x="1248" y="0"/>
                </a:lnTo>
                <a:lnTo>
                  <a:pt x="0" y="0"/>
                </a:lnTo>
                <a:close/>
              </a:path>
            </a:pathLst>
          </a:custGeom>
          <a:ln>
            <a:headEnd/>
            <a:tailEnd/>
          </a:ln>
        </p:spPr>
        <p:style>
          <a:lnRef idx="2">
            <a:schemeClr val="accent5">
              <a:shade val="15000"/>
            </a:schemeClr>
          </a:lnRef>
          <a:fillRef idx="1">
            <a:schemeClr val="accent5"/>
          </a:fillRef>
          <a:effectRef idx="0">
            <a:schemeClr val="accent5"/>
          </a:effectRef>
          <a:fontRef idx="minor">
            <a:schemeClr val="lt1"/>
          </a:fontRef>
        </p:style>
        <p:txBody>
          <a:bodyPr anchor="ctr"/>
          <a:lstStyle/>
          <a:p>
            <a:endParaRPr lang="en-US"/>
          </a:p>
        </p:txBody>
      </p:sp>
      <p:sp>
        <p:nvSpPr>
          <p:cNvPr id="38916" name="Freeform 4">
            <a:extLst>
              <a:ext uri="{FF2B5EF4-FFF2-40B4-BE49-F238E27FC236}">
                <a16:creationId xmlns:a16="http://schemas.microsoft.com/office/drawing/2014/main" id="{9CDE4840-BE4B-2BB5-8732-3C7CAEE3D8D5}"/>
              </a:ext>
            </a:extLst>
          </p:cNvPr>
          <p:cNvSpPr>
            <a:spLocks/>
          </p:cNvSpPr>
          <p:nvPr/>
        </p:nvSpPr>
        <p:spPr bwMode="auto">
          <a:xfrm>
            <a:off x="5791200" y="5029200"/>
            <a:ext cx="2362200" cy="1371600"/>
          </a:xfrm>
          <a:custGeom>
            <a:avLst/>
            <a:gdLst>
              <a:gd name="T0" fmla="*/ 96 w 2016"/>
              <a:gd name="T1" fmla="*/ 0 h 864"/>
              <a:gd name="T2" fmla="*/ 144 w 2016"/>
              <a:gd name="T3" fmla="*/ 48 h 864"/>
              <a:gd name="T4" fmla="*/ 0 w 2016"/>
              <a:gd name="T5" fmla="*/ 96 h 864"/>
              <a:gd name="T6" fmla="*/ 48 w 2016"/>
              <a:gd name="T7" fmla="*/ 192 h 864"/>
              <a:gd name="T8" fmla="*/ 432 w 2016"/>
              <a:gd name="T9" fmla="*/ 192 h 864"/>
              <a:gd name="T10" fmla="*/ 432 w 2016"/>
              <a:gd name="T11" fmla="*/ 336 h 864"/>
              <a:gd name="T12" fmla="*/ 144 w 2016"/>
              <a:gd name="T13" fmla="*/ 336 h 864"/>
              <a:gd name="T14" fmla="*/ 288 w 2016"/>
              <a:gd name="T15" fmla="*/ 528 h 864"/>
              <a:gd name="T16" fmla="*/ 48 w 2016"/>
              <a:gd name="T17" fmla="*/ 672 h 864"/>
              <a:gd name="T18" fmla="*/ 528 w 2016"/>
              <a:gd name="T19" fmla="*/ 672 h 864"/>
              <a:gd name="T20" fmla="*/ 480 w 2016"/>
              <a:gd name="T21" fmla="*/ 768 h 864"/>
              <a:gd name="T22" fmla="*/ 528 w 2016"/>
              <a:gd name="T23" fmla="*/ 864 h 864"/>
              <a:gd name="T24" fmla="*/ 2016 w 2016"/>
              <a:gd name="T25" fmla="*/ 864 h 864"/>
              <a:gd name="T26" fmla="*/ 2016 w 2016"/>
              <a:gd name="T27" fmla="*/ 48 h 864"/>
              <a:gd name="T28" fmla="*/ 2016 w 2016"/>
              <a:gd name="T29" fmla="*/ 0 h 864"/>
              <a:gd name="T30" fmla="*/ 96 w 2016"/>
              <a:gd name="T31" fmla="*/ 0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6" h="864">
                <a:moveTo>
                  <a:pt x="96" y="0"/>
                </a:moveTo>
                <a:lnTo>
                  <a:pt x="144" y="48"/>
                </a:lnTo>
                <a:lnTo>
                  <a:pt x="0" y="96"/>
                </a:lnTo>
                <a:lnTo>
                  <a:pt x="48" y="192"/>
                </a:lnTo>
                <a:lnTo>
                  <a:pt x="432" y="192"/>
                </a:lnTo>
                <a:lnTo>
                  <a:pt x="432" y="336"/>
                </a:lnTo>
                <a:lnTo>
                  <a:pt x="144" y="336"/>
                </a:lnTo>
                <a:lnTo>
                  <a:pt x="288" y="528"/>
                </a:lnTo>
                <a:lnTo>
                  <a:pt x="48" y="672"/>
                </a:lnTo>
                <a:lnTo>
                  <a:pt x="528" y="672"/>
                </a:lnTo>
                <a:lnTo>
                  <a:pt x="480" y="768"/>
                </a:lnTo>
                <a:lnTo>
                  <a:pt x="528" y="864"/>
                </a:lnTo>
                <a:lnTo>
                  <a:pt x="2016" y="864"/>
                </a:lnTo>
                <a:lnTo>
                  <a:pt x="2016" y="48"/>
                </a:lnTo>
                <a:lnTo>
                  <a:pt x="2016" y="0"/>
                </a:lnTo>
                <a:lnTo>
                  <a:pt x="96" y="0"/>
                </a:lnTo>
                <a:close/>
              </a:path>
            </a:pathLst>
          </a:custGeom>
          <a:solidFill>
            <a:schemeClr val="accent4"/>
          </a:solidFill>
          <a:ln w="9525" cap="flat" cmpd="sng">
            <a:solidFill>
              <a:srgbClr val="000000"/>
            </a:solidFill>
            <a:prstDash val="solid"/>
            <a:round/>
            <a:headEnd/>
            <a:tailEnd/>
          </a:ln>
          <a:effectLst/>
        </p:spPr>
        <p:txBody>
          <a:bodyPr anchor="ctr"/>
          <a:lstStyle/>
          <a:p>
            <a:endParaRPr lang="en-US"/>
          </a:p>
        </p:txBody>
      </p:sp>
      <p:sp>
        <p:nvSpPr>
          <p:cNvPr id="38917" name="Rectangle 5">
            <a:extLst>
              <a:ext uri="{FF2B5EF4-FFF2-40B4-BE49-F238E27FC236}">
                <a16:creationId xmlns:a16="http://schemas.microsoft.com/office/drawing/2014/main" id="{BAF0BA96-02DD-B9F2-52D0-390EDB1A82B7}"/>
              </a:ext>
            </a:extLst>
          </p:cNvPr>
          <p:cNvSpPr>
            <a:spLocks noChangeArrowheads="1"/>
          </p:cNvSpPr>
          <p:nvPr/>
        </p:nvSpPr>
        <p:spPr bwMode="auto">
          <a:xfrm>
            <a:off x="4876800" y="1981200"/>
            <a:ext cx="2514600" cy="762000"/>
          </a:xfrm>
          <a:prstGeom prst="rect">
            <a:avLst/>
          </a:prstGeom>
          <a:solidFill>
            <a:schemeClr val="accent4"/>
          </a:solidFill>
          <a:ln w="9525">
            <a:solidFill>
              <a:srgbClr val="000000"/>
            </a:solidFill>
            <a:miter lim="800000"/>
            <a:headEnd/>
            <a:tailEnd/>
          </a:ln>
          <a:effectLst>
            <a:outerShdw dist="107763" dir="18900000" algn="ctr" rotWithShape="0">
              <a:schemeClr val="bg2"/>
            </a:outerShdw>
          </a:effectLst>
        </p:spPr>
        <p:txBody>
          <a:bodyPr anchor="ctr"/>
          <a:lstStyle/>
          <a:p>
            <a:pPr algn="ctr">
              <a:spcBef>
                <a:spcPct val="0"/>
              </a:spcBef>
            </a:pPr>
            <a:r>
              <a:rPr lang="fi-FI" altLang="en-US"/>
              <a:t>Liiketoiminta-suunnittelija</a:t>
            </a:r>
            <a:endParaRPr lang="en-GB" altLang="en-US"/>
          </a:p>
        </p:txBody>
      </p:sp>
      <p:sp>
        <p:nvSpPr>
          <p:cNvPr id="38918" name="Rectangle 6">
            <a:extLst>
              <a:ext uri="{FF2B5EF4-FFF2-40B4-BE49-F238E27FC236}">
                <a16:creationId xmlns:a16="http://schemas.microsoft.com/office/drawing/2014/main" id="{0BBCD8BB-5F93-3ECE-70D7-2DC2615EE7D2}"/>
              </a:ext>
            </a:extLst>
          </p:cNvPr>
          <p:cNvSpPr>
            <a:spLocks noChangeArrowheads="1"/>
          </p:cNvSpPr>
          <p:nvPr/>
        </p:nvSpPr>
        <p:spPr bwMode="auto">
          <a:xfrm>
            <a:off x="2895600" y="2895600"/>
            <a:ext cx="2514600" cy="762000"/>
          </a:xfrm>
          <a:prstGeom prst="rect">
            <a:avLst/>
          </a:prstGeom>
          <a:solidFill>
            <a:schemeClr val="accent4"/>
          </a:solidFill>
          <a:ln w="9525">
            <a:solidFill>
              <a:srgbClr val="000000"/>
            </a:solidFill>
            <a:miter lim="800000"/>
            <a:headEnd/>
            <a:tailEnd/>
          </a:ln>
          <a:effectLst>
            <a:outerShdw dist="107763" dir="18900000" algn="ctr" rotWithShape="0">
              <a:schemeClr val="bg2"/>
            </a:outerShdw>
          </a:effectLst>
        </p:spPr>
        <p:txBody>
          <a:bodyPr anchor="ctr"/>
          <a:lstStyle/>
          <a:p>
            <a:pPr algn="ctr">
              <a:spcBef>
                <a:spcPct val="0"/>
              </a:spcBef>
            </a:pPr>
            <a:r>
              <a:rPr lang="fi-FI" altLang="en-US"/>
              <a:t>Ohjelmisto-suunnittelija</a:t>
            </a:r>
            <a:endParaRPr lang="en-GB" altLang="en-US"/>
          </a:p>
        </p:txBody>
      </p:sp>
      <p:sp>
        <p:nvSpPr>
          <p:cNvPr id="38919" name="Rectangle 7">
            <a:extLst>
              <a:ext uri="{FF2B5EF4-FFF2-40B4-BE49-F238E27FC236}">
                <a16:creationId xmlns:a16="http://schemas.microsoft.com/office/drawing/2014/main" id="{97DD305F-2A1A-C15F-9CA2-B1C0192BB565}"/>
              </a:ext>
            </a:extLst>
          </p:cNvPr>
          <p:cNvSpPr>
            <a:spLocks noChangeArrowheads="1"/>
          </p:cNvSpPr>
          <p:nvPr/>
        </p:nvSpPr>
        <p:spPr bwMode="auto">
          <a:xfrm>
            <a:off x="6858000" y="2895600"/>
            <a:ext cx="2514600" cy="762000"/>
          </a:xfrm>
          <a:prstGeom prst="rect">
            <a:avLst/>
          </a:prstGeom>
          <a:solidFill>
            <a:schemeClr val="accent4"/>
          </a:solidFill>
          <a:ln w="9525">
            <a:solidFill>
              <a:srgbClr val="000000"/>
            </a:solidFill>
            <a:miter lim="800000"/>
            <a:headEnd/>
            <a:tailEnd/>
          </a:ln>
          <a:effectLst>
            <a:outerShdw dist="107763" dir="18900000" algn="ctr" rotWithShape="0">
              <a:schemeClr val="bg2"/>
            </a:outerShdw>
          </a:effectLst>
        </p:spPr>
        <p:txBody>
          <a:bodyPr anchor="ctr"/>
          <a:lstStyle/>
          <a:p>
            <a:pPr algn="ctr">
              <a:spcBef>
                <a:spcPct val="0"/>
              </a:spcBef>
            </a:pPr>
            <a:r>
              <a:rPr lang="fi-FI" altLang="en-US"/>
              <a:t>Testisuunnittelija</a:t>
            </a:r>
            <a:endParaRPr lang="en-GB" altLang="en-US"/>
          </a:p>
        </p:txBody>
      </p:sp>
      <p:sp>
        <p:nvSpPr>
          <p:cNvPr id="38920" name="Rectangle 8">
            <a:extLst>
              <a:ext uri="{FF2B5EF4-FFF2-40B4-BE49-F238E27FC236}">
                <a16:creationId xmlns:a16="http://schemas.microsoft.com/office/drawing/2014/main" id="{EFCF565A-706A-C138-5F1B-5D03851E579A}"/>
              </a:ext>
            </a:extLst>
          </p:cNvPr>
          <p:cNvSpPr>
            <a:spLocks noChangeArrowheads="1"/>
          </p:cNvSpPr>
          <p:nvPr/>
        </p:nvSpPr>
        <p:spPr bwMode="auto">
          <a:xfrm>
            <a:off x="2895600" y="3962400"/>
            <a:ext cx="2514600" cy="762000"/>
          </a:xfrm>
          <a:prstGeom prst="rect">
            <a:avLst/>
          </a:prstGeom>
          <a:solidFill>
            <a:schemeClr val="accent4"/>
          </a:solidFill>
          <a:ln w="9525">
            <a:solidFill>
              <a:srgbClr val="000000"/>
            </a:solidFill>
            <a:miter lim="800000"/>
            <a:headEnd/>
            <a:tailEnd/>
          </a:ln>
          <a:effectLst>
            <a:outerShdw dist="107763" dir="18900000" algn="ctr" rotWithShape="0">
              <a:schemeClr val="bg2"/>
            </a:outerShdw>
          </a:effectLst>
        </p:spPr>
        <p:txBody>
          <a:bodyPr anchor="ctr"/>
          <a:lstStyle/>
          <a:p>
            <a:pPr algn="ctr">
              <a:spcBef>
                <a:spcPct val="0"/>
              </a:spcBef>
            </a:pPr>
            <a:r>
              <a:rPr lang="fi-FI" altLang="en-US"/>
              <a:t>Ohjelmisto-kehittäjä</a:t>
            </a:r>
            <a:endParaRPr lang="en-GB" altLang="en-US"/>
          </a:p>
        </p:txBody>
      </p:sp>
      <p:sp>
        <p:nvSpPr>
          <p:cNvPr id="38921" name="Rectangle 9">
            <a:extLst>
              <a:ext uri="{FF2B5EF4-FFF2-40B4-BE49-F238E27FC236}">
                <a16:creationId xmlns:a16="http://schemas.microsoft.com/office/drawing/2014/main" id="{D72C24E1-D43C-73B5-0489-69EF6C580328}"/>
              </a:ext>
            </a:extLst>
          </p:cNvPr>
          <p:cNvSpPr>
            <a:spLocks noChangeArrowheads="1"/>
          </p:cNvSpPr>
          <p:nvPr/>
        </p:nvSpPr>
        <p:spPr bwMode="auto">
          <a:xfrm>
            <a:off x="6858000" y="3962400"/>
            <a:ext cx="2514600" cy="762000"/>
          </a:xfrm>
          <a:prstGeom prst="rect">
            <a:avLst/>
          </a:prstGeom>
          <a:solidFill>
            <a:schemeClr val="accent4"/>
          </a:solidFill>
          <a:ln w="9525">
            <a:solidFill>
              <a:srgbClr val="000000"/>
            </a:solidFill>
            <a:miter lim="800000"/>
            <a:headEnd/>
            <a:tailEnd/>
          </a:ln>
          <a:effectLst>
            <a:outerShdw dist="107763" dir="18900000" algn="ctr" rotWithShape="0">
              <a:schemeClr val="bg2"/>
            </a:outerShdw>
          </a:effectLst>
        </p:spPr>
        <p:txBody>
          <a:bodyPr anchor="ctr"/>
          <a:lstStyle/>
          <a:p>
            <a:pPr algn="ctr">
              <a:spcBef>
                <a:spcPct val="0"/>
              </a:spcBef>
            </a:pPr>
            <a:r>
              <a:rPr lang="fi-FI" altLang="en-US"/>
              <a:t>Testien kehittäjä</a:t>
            </a:r>
            <a:endParaRPr lang="en-GB" altLang="en-US"/>
          </a:p>
        </p:txBody>
      </p:sp>
      <p:cxnSp>
        <p:nvCxnSpPr>
          <p:cNvPr id="38922" name="AutoShape 10">
            <a:extLst>
              <a:ext uri="{FF2B5EF4-FFF2-40B4-BE49-F238E27FC236}">
                <a16:creationId xmlns:a16="http://schemas.microsoft.com/office/drawing/2014/main" id="{8CC4F436-A46C-FB6A-3E5D-5413F4FBE183}"/>
              </a:ext>
            </a:extLst>
          </p:cNvPr>
          <p:cNvCxnSpPr>
            <a:cxnSpLocks noChangeShapeType="1"/>
            <a:stCxn id="38918" idx="2"/>
            <a:endCxn id="38920" idx="0"/>
          </p:cNvCxnSpPr>
          <p:nvPr/>
        </p:nvCxnSpPr>
        <p:spPr bwMode="auto">
          <a:xfrm rot="5400000">
            <a:off x="4000500" y="3810000"/>
            <a:ext cx="304800" cy="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23" name="AutoShape 11">
            <a:extLst>
              <a:ext uri="{FF2B5EF4-FFF2-40B4-BE49-F238E27FC236}">
                <a16:creationId xmlns:a16="http://schemas.microsoft.com/office/drawing/2014/main" id="{77219C72-B33F-EEC8-DC62-83A8977CE634}"/>
              </a:ext>
            </a:extLst>
          </p:cNvPr>
          <p:cNvCxnSpPr>
            <a:cxnSpLocks noChangeShapeType="1"/>
            <a:stCxn id="38919" idx="2"/>
            <a:endCxn id="38921" idx="0"/>
          </p:cNvCxnSpPr>
          <p:nvPr/>
        </p:nvCxnSpPr>
        <p:spPr bwMode="auto">
          <a:xfrm rot="5400000">
            <a:off x="7962900" y="3810000"/>
            <a:ext cx="304800" cy="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924" name="AutoShape 12">
            <a:extLst>
              <a:ext uri="{FF2B5EF4-FFF2-40B4-BE49-F238E27FC236}">
                <a16:creationId xmlns:a16="http://schemas.microsoft.com/office/drawing/2014/main" id="{8D5FDDDF-21FE-CE49-91A2-0AEF9386F5AC}"/>
              </a:ext>
            </a:extLst>
          </p:cNvPr>
          <p:cNvCxnSpPr>
            <a:cxnSpLocks noChangeShapeType="1"/>
            <a:stCxn id="38918" idx="3"/>
            <a:endCxn id="38917" idx="2"/>
          </p:cNvCxnSpPr>
          <p:nvPr/>
        </p:nvCxnSpPr>
        <p:spPr bwMode="auto">
          <a:xfrm flipV="1">
            <a:off x="5410200" y="2743200"/>
            <a:ext cx="723900" cy="533400"/>
          </a:xfrm>
          <a:prstGeom prst="curvedConnector2">
            <a:avLst/>
          </a:pr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8925" name="AutoShape 13">
            <a:extLst>
              <a:ext uri="{FF2B5EF4-FFF2-40B4-BE49-F238E27FC236}">
                <a16:creationId xmlns:a16="http://schemas.microsoft.com/office/drawing/2014/main" id="{FA9B5B26-3B62-E27A-8B48-9762817A2740}"/>
              </a:ext>
            </a:extLst>
          </p:cNvPr>
          <p:cNvCxnSpPr>
            <a:cxnSpLocks noChangeShapeType="1"/>
            <a:stCxn id="38917" idx="2"/>
            <a:endCxn id="38919" idx="1"/>
          </p:cNvCxnSpPr>
          <p:nvPr/>
        </p:nvCxnSpPr>
        <p:spPr bwMode="auto">
          <a:xfrm rot="16200000" flipH="1">
            <a:off x="6229350" y="2647950"/>
            <a:ext cx="533400" cy="723900"/>
          </a:xfrm>
          <a:prstGeom prst="curvedConnector2">
            <a:avLst/>
          </a:pr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8926" name="AutoShape 14">
            <a:extLst>
              <a:ext uri="{FF2B5EF4-FFF2-40B4-BE49-F238E27FC236}">
                <a16:creationId xmlns:a16="http://schemas.microsoft.com/office/drawing/2014/main" id="{85DEB39F-B477-0C6A-74C5-67DB1842DCE7}"/>
              </a:ext>
            </a:extLst>
          </p:cNvPr>
          <p:cNvCxnSpPr>
            <a:cxnSpLocks noChangeShapeType="1"/>
            <a:stCxn id="38918" idx="3"/>
            <a:endCxn id="38919" idx="1"/>
          </p:cNvCxnSpPr>
          <p:nvPr/>
        </p:nvCxnSpPr>
        <p:spPr bwMode="auto">
          <a:xfrm>
            <a:off x="5410200" y="3276600"/>
            <a:ext cx="1447800" cy="0"/>
          </a:xfrm>
          <a:prstGeom prst="straightConnector1">
            <a:avLst/>
          </a:pr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cxnSp>
      <p:cxnSp>
        <p:nvCxnSpPr>
          <p:cNvPr id="38927" name="AutoShape 15">
            <a:extLst>
              <a:ext uri="{FF2B5EF4-FFF2-40B4-BE49-F238E27FC236}">
                <a16:creationId xmlns:a16="http://schemas.microsoft.com/office/drawing/2014/main" id="{8FE2E67B-7112-2796-1402-640F0E75B3D7}"/>
              </a:ext>
            </a:extLst>
          </p:cNvPr>
          <p:cNvCxnSpPr>
            <a:cxnSpLocks noChangeShapeType="1"/>
            <a:stCxn id="38920" idx="3"/>
            <a:endCxn id="38921" idx="1"/>
          </p:cNvCxnSpPr>
          <p:nvPr/>
        </p:nvCxnSpPr>
        <p:spPr bwMode="auto">
          <a:xfrm>
            <a:off x="5410200" y="4343400"/>
            <a:ext cx="1447800" cy="0"/>
          </a:xfrm>
          <a:prstGeom prst="straightConnector1">
            <a:avLst/>
          </a:prstGeom>
          <a:ln>
            <a:headEnd type="triangl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38928" name="Text Box 16">
            <a:extLst>
              <a:ext uri="{FF2B5EF4-FFF2-40B4-BE49-F238E27FC236}">
                <a16:creationId xmlns:a16="http://schemas.microsoft.com/office/drawing/2014/main" id="{45AC8322-289B-5AE5-6A8D-52A368C2CA1E}"/>
              </a:ext>
            </a:extLst>
          </p:cNvPr>
          <p:cNvSpPr txBox="1">
            <a:spLocks noChangeArrowheads="1"/>
          </p:cNvSpPr>
          <p:nvPr/>
        </p:nvSpPr>
        <p:spPr bwMode="auto">
          <a:xfrm>
            <a:off x="3935413" y="5410201"/>
            <a:ext cx="2108200" cy="7016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fi-FI" altLang="en-US" sz="2000"/>
              <a:t>Testattava järjestelmä</a:t>
            </a:r>
            <a:endParaRPr lang="en-GB" altLang="en-US" sz="2000"/>
          </a:p>
        </p:txBody>
      </p:sp>
      <p:sp>
        <p:nvSpPr>
          <p:cNvPr id="38929" name="Text Box 17">
            <a:extLst>
              <a:ext uri="{FF2B5EF4-FFF2-40B4-BE49-F238E27FC236}">
                <a16:creationId xmlns:a16="http://schemas.microsoft.com/office/drawing/2014/main" id="{3B13EEA3-A151-D3B5-FA19-E07B8D28062C}"/>
              </a:ext>
            </a:extLst>
          </p:cNvPr>
          <p:cNvSpPr txBox="1">
            <a:spLocks noChangeArrowheads="1"/>
          </p:cNvSpPr>
          <p:nvPr/>
        </p:nvSpPr>
        <p:spPr bwMode="auto">
          <a:xfrm>
            <a:off x="6289676" y="5410201"/>
            <a:ext cx="1897063" cy="7016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0"/>
              </a:spcBef>
            </a:pPr>
            <a:r>
              <a:rPr lang="fi-FI" altLang="en-US" sz="2000"/>
              <a:t>Testaus-järjestelmä</a:t>
            </a:r>
            <a:endParaRPr lang="en-GB" altLang="en-US" sz="20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Rectangle 4">
            <a:extLst>
              <a:ext uri="{FF2B5EF4-FFF2-40B4-BE49-F238E27FC236}">
                <a16:creationId xmlns:a16="http://schemas.microsoft.com/office/drawing/2014/main" id="{ECB0B289-CE9E-CF2F-F3F1-BC0AC0B45083}"/>
              </a:ext>
            </a:extLst>
          </p:cNvPr>
          <p:cNvSpPr>
            <a:spLocks noGrp="1" noChangeArrowheads="1"/>
          </p:cNvSpPr>
          <p:nvPr>
            <p:ph type="title"/>
          </p:nvPr>
        </p:nvSpPr>
        <p:spPr/>
        <p:txBody>
          <a:bodyPr/>
          <a:lstStyle/>
          <a:p>
            <a:r>
              <a:rPr lang="fi-FI" altLang="en-US"/>
              <a:t>Seurauksia heikosta järjestelmän testattavuudesta</a:t>
            </a:r>
            <a:endParaRPr lang="en-GB" altLang="en-US"/>
          </a:p>
        </p:txBody>
      </p:sp>
      <p:sp>
        <p:nvSpPr>
          <p:cNvPr id="130053" name="Rectangle 5">
            <a:extLst>
              <a:ext uri="{FF2B5EF4-FFF2-40B4-BE49-F238E27FC236}">
                <a16:creationId xmlns:a16="http://schemas.microsoft.com/office/drawing/2014/main" id="{F0592F7E-EE1A-B8E0-BC52-D17AF04FF4F1}"/>
              </a:ext>
            </a:extLst>
          </p:cNvPr>
          <p:cNvSpPr>
            <a:spLocks noGrp="1" noChangeArrowheads="1"/>
          </p:cNvSpPr>
          <p:nvPr>
            <p:ph type="body" idx="1"/>
          </p:nvPr>
        </p:nvSpPr>
        <p:spPr/>
        <p:txBody>
          <a:bodyPr/>
          <a:lstStyle/>
          <a:p>
            <a:r>
              <a:rPr lang="fi-FI" altLang="en-US">
                <a:sym typeface="Wingdings" pitchFamily="2" charset="2"/>
              </a:rPr>
              <a:t>Virheiden </a:t>
            </a:r>
            <a:r>
              <a:rPr lang="fi-FI" altLang="en-US"/>
              <a:t>paikallistaminen vie paljon aikaa</a:t>
            </a:r>
          </a:p>
          <a:p>
            <a:r>
              <a:rPr lang="fi-FI" altLang="en-US"/>
              <a:t>Testauksen määrämuotoistaminen haastavaa – ensimmäinen kerta, ylläpito ja uusintatestaus vaativat paljon</a:t>
            </a:r>
          </a:p>
          <a:p>
            <a:r>
              <a:rPr lang="fi-FI" altLang="en-US"/>
              <a:t>Epädeterministisyys, ei voida tietää kaikkia tapahtumaan liittyviä tekijöitä ja toistaa virheitä. </a:t>
            </a:r>
          </a:p>
          <a:p>
            <a:endParaRPr lang="en-GB"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Rectangle 4">
            <a:extLst>
              <a:ext uri="{FF2B5EF4-FFF2-40B4-BE49-F238E27FC236}">
                <a16:creationId xmlns:a16="http://schemas.microsoft.com/office/drawing/2014/main" id="{7E42130E-06FA-8ABE-BE8F-CC718B512D7C}"/>
              </a:ext>
            </a:extLst>
          </p:cNvPr>
          <p:cNvSpPr>
            <a:spLocks noGrp="1" noChangeArrowheads="1"/>
          </p:cNvSpPr>
          <p:nvPr>
            <p:ph type="title"/>
          </p:nvPr>
        </p:nvSpPr>
        <p:spPr/>
        <p:txBody>
          <a:bodyPr/>
          <a:lstStyle/>
          <a:p>
            <a:r>
              <a:rPr lang="fi-FI" altLang="en-US"/>
              <a:t>Testattavuuteen vaikuttavia tekijöitä</a:t>
            </a:r>
            <a:endParaRPr lang="en-GB" altLang="en-US"/>
          </a:p>
        </p:txBody>
      </p:sp>
      <p:sp>
        <p:nvSpPr>
          <p:cNvPr id="131077" name="Rectangle 5">
            <a:extLst>
              <a:ext uri="{FF2B5EF4-FFF2-40B4-BE49-F238E27FC236}">
                <a16:creationId xmlns:a16="http://schemas.microsoft.com/office/drawing/2014/main" id="{6A821E3B-38F3-C6EB-326D-59F47AA47C32}"/>
              </a:ext>
            </a:extLst>
          </p:cNvPr>
          <p:cNvSpPr>
            <a:spLocks noGrp="1" noChangeArrowheads="1"/>
          </p:cNvSpPr>
          <p:nvPr>
            <p:ph type="body" sz="half" idx="1"/>
          </p:nvPr>
        </p:nvSpPr>
        <p:spPr/>
        <p:txBody>
          <a:bodyPr>
            <a:normAutofit fontScale="92500"/>
          </a:bodyPr>
          <a:lstStyle/>
          <a:p>
            <a:r>
              <a:rPr lang="fi-FI" altLang="en-US" sz="1800"/>
              <a:t>Havainnoitavuus ja näkyvyys</a:t>
            </a:r>
          </a:p>
          <a:p>
            <a:pPr lvl="1"/>
            <a:r>
              <a:rPr lang="fi-FI" altLang="en-US" sz="1900"/>
              <a:t>Sisäinen toiminta: tulokset, tilat, ominaisuudet, järjestelmän vuorovaikutus, resurssien käyttö, virheet</a:t>
            </a:r>
          </a:p>
          <a:p>
            <a:r>
              <a:rPr lang="fi-FI" altLang="en-US" sz="1800"/>
              <a:t>Hallinta </a:t>
            </a:r>
          </a:p>
          <a:p>
            <a:pPr lvl="1"/>
            <a:r>
              <a:rPr lang="fi-FI" altLang="en-US" sz="1900"/>
              <a:t>Selkeät syy-seuraussuhteet,  ohjelmiston tilojen helppo saavuttaminen</a:t>
            </a:r>
          </a:p>
          <a:p>
            <a:r>
              <a:rPr lang="fi-FI" altLang="en-US" sz="1800"/>
              <a:t>Vakaus ja muutostapahtumien tiheys</a:t>
            </a:r>
          </a:p>
          <a:p>
            <a:pPr lvl="1"/>
            <a:r>
              <a:rPr lang="fi-FI" altLang="en-US" sz="1900"/>
              <a:t>Hallitut muutokset</a:t>
            </a:r>
          </a:p>
          <a:p>
            <a:pPr lvl="1"/>
            <a:r>
              <a:rPr lang="fi-FI" altLang="en-US" sz="1900"/>
              <a:t>Testien muuttamistarpeet</a:t>
            </a:r>
          </a:p>
          <a:p>
            <a:r>
              <a:rPr lang="fi-FI" altLang="en-US" sz="1800"/>
              <a:t>Yhdenmukaisuus</a:t>
            </a:r>
          </a:p>
          <a:p>
            <a:pPr lvl="1"/>
            <a:r>
              <a:rPr lang="fi-FI" altLang="en-US" sz="1900"/>
              <a:t>Samanlaiset osat käyttäytyvät samoin, uudelleenkäyttömahdollisuus</a:t>
            </a:r>
          </a:p>
        </p:txBody>
      </p:sp>
      <p:sp>
        <p:nvSpPr>
          <p:cNvPr id="131078" name="Rectangle 6">
            <a:extLst>
              <a:ext uri="{FF2B5EF4-FFF2-40B4-BE49-F238E27FC236}">
                <a16:creationId xmlns:a16="http://schemas.microsoft.com/office/drawing/2014/main" id="{1A7F69CB-A5A6-81FB-AE9A-093CCF5BDA1B}"/>
              </a:ext>
            </a:extLst>
          </p:cNvPr>
          <p:cNvSpPr>
            <a:spLocks noGrp="1" noChangeArrowheads="1"/>
          </p:cNvSpPr>
          <p:nvPr>
            <p:ph type="body" sz="half" idx="2"/>
          </p:nvPr>
        </p:nvSpPr>
        <p:spPr/>
        <p:txBody>
          <a:bodyPr/>
          <a:lstStyle/>
          <a:p>
            <a:r>
              <a:rPr lang="fi-FI" altLang="en-US" sz="1800"/>
              <a:t>Yksinkertaisuus</a:t>
            </a:r>
          </a:p>
          <a:p>
            <a:pPr lvl="1"/>
            <a:r>
              <a:rPr lang="fi-FI" altLang="en-US" sz="1900"/>
              <a:t>Vähemmän testattavaa, helpompi testata</a:t>
            </a:r>
          </a:p>
          <a:p>
            <a:r>
              <a:rPr lang="fi-FI" altLang="en-US" sz="1800"/>
              <a:t>Luotettavuus</a:t>
            </a:r>
          </a:p>
          <a:p>
            <a:pPr lvl="1"/>
            <a:r>
              <a:rPr lang="fi-FI" altLang="en-US" sz="1900"/>
              <a:t>Samanlaiset tulokset samanlaisilla syötteillä, deterministisyys</a:t>
            </a:r>
          </a:p>
          <a:p>
            <a:r>
              <a:rPr lang="fi-FI" altLang="en-US" sz="1800"/>
              <a:t>Ymmärrettävyys ja dokumentaatio</a:t>
            </a:r>
          </a:p>
          <a:p>
            <a:pPr lvl="1"/>
            <a:r>
              <a:rPr lang="fi-FI" altLang="en-US" sz="1900"/>
              <a:t>Mistä tietää mikä on oikeaa toimintaa</a:t>
            </a:r>
          </a:p>
          <a:p>
            <a:pPr lvl="1"/>
            <a:r>
              <a:rPr lang="fi-FI" altLang="en-US" sz="1900"/>
              <a:t>Useilla tasoilla!</a:t>
            </a:r>
          </a:p>
          <a:p>
            <a:r>
              <a:rPr lang="fi-FI" altLang="en-US" sz="1800"/>
              <a:t>Valmius</a:t>
            </a:r>
          </a:p>
          <a:p>
            <a:pPr lvl="1"/>
            <a:r>
              <a:rPr lang="fi-FI" altLang="en-US" sz="1900"/>
              <a:t>Toimiva sovellus on helpompi testata</a:t>
            </a:r>
            <a:endParaRPr lang="en-GB" altLang="en-US" sz="19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FC13453F-3790-6452-4496-6A1A2ABDFA8D}"/>
              </a:ext>
            </a:extLst>
          </p:cNvPr>
          <p:cNvSpPr>
            <a:spLocks noChangeArrowheads="1"/>
          </p:cNvSpPr>
          <p:nvPr/>
        </p:nvSpPr>
        <p:spPr bwMode="auto">
          <a:xfrm>
            <a:off x="1600200" y="1600200"/>
            <a:ext cx="8991600" cy="1371600"/>
          </a:xfrm>
          <a:prstGeom prst="rect">
            <a:avLst/>
          </a:prstGeom>
          <a:gradFill rotWithShape="0">
            <a:gsLst>
              <a:gs pos="0">
                <a:srgbClr val="99CCFF"/>
              </a:gs>
              <a:gs pos="100000">
                <a:schemeClr val="bg1"/>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spcBef>
                <a:spcPct val="0"/>
              </a:spcBef>
            </a:pPr>
            <a:r>
              <a:rPr lang="fi-FI" altLang="en-US"/>
              <a:t>Vaatimukset</a:t>
            </a:r>
            <a:endParaRPr lang="en-GB" altLang="en-US"/>
          </a:p>
        </p:txBody>
      </p:sp>
      <p:sp>
        <p:nvSpPr>
          <p:cNvPr id="39939" name="Rectangle 3">
            <a:extLst>
              <a:ext uri="{FF2B5EF4-FFF2-40B4-BE49-F238E27FC236}">
                <a16:creationId xmlns:a16="http://schemas.microsoft.com/office/drawing/2014/main" id="{9511340E-F620-CA7D-965B-709F9B87A40A}"/>
              </a:ext>
            </a:extLst>
          </p:cNvPr>
          <p:cNvSpPr>
            <a:spLocks noGrp="1" noChangeArrowheads="1"/>
          </p:cNvSpPr>
          <p:nvPr>
            <p:ph type="title"/>
          </p:nvPr>
        </p:nvSpPr>
        <p:spPr/>
        <p:txBody>
          <a:bodyPr/>
          <a:lstStyle/>
          <a:p>
            <a:r>
              <a:rPr lang="fi-FI" altLang="en-US" sz="2800"/>
              <a:t>Käyttäjätoiveet, vaatimukset, määrittelyt ja tekniset määrittelyt</a:t>
            </a:r>
            <a:endParaRPr lang="en-GB" altLang="en-US" sz="2800"/>
          </a:p>
        </p:txBody>
      </p:sp>
      <p:sp>
        <p:nvSpPr>
          <p:cNvPr id="39940" name="AutoShape 4">
            <a:extLst>
              <a:ext uri="{FF2B5EF4-FFF2-40B4-BE49-F238E27FC236}">
                <a16:creationId xmlns:a16="http://schemas.microsoft.com/office/drawing/2014/main" id="{22F37F0F-6E2A-16A8-52F9-3E62EDBADAB0}"/>
              </a:ext>
            </a:extLst>
          </p:cNvPr>
          <p:cNvSpPr>
            <a:spLocks noChangeArrowheads="1"/>
          </p:cNvSpPr>
          <p:nvPr/>
        </p:nvSpPr>
        <p:spPr bwMode="auto">
          <a:xfrm>
            <a:off x="3962400" y="1981200"/>
            <a:ext cx="2057400" cy="838200"/>
          </a:xfrm>
          <a:prstGeom prst="roundRect">
            <a:avLst>
              <a:gd name="adj" fmla="val 16667"/>
            </a:avLst>
          </a:prstGeom>
          <a:ln>
            <a:headEnd/>
            <a:tailEnd/>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a:t>Liiketoiminta-</a:t>
            </a:r>
            <a:br>
              <a:rPr lang="fi-FI" altLang="en-US" sz="2000"/>
            </a:br>
            <a:r>
              <a:rPr lang="fi-FI" altLang="en-US" sz="2000"/>
              <a:t>vaatimus</a:t>
            </a:r>
            <a:endParaRPr lang="en-GB" altLang="en-US" sz="2000"/>
          </a:p>
        </p:txBody>
      </p:sp>
      <p:sp>
        <p:nvSpPr>
          <p:cNvPr id="39941" name="AutoShape 5">
            <a:extLst>
              <a:ext uri="{FF2B5EF4-FFF2-40B4-BE49-F238E27FC236}">
                <a16:creationId xmlns:a16="http://schemas.microsoft.com/office/drawing/2014/main" id="{4787799A-16CC-1A4C-5C20-E19A838231BC}"/>
              </a:ext>
            </a:extLst>
          </p:cNvPr>
          <p:cNvSpPr>
            <a:spLocks noChangeArrowheads="1"/>
          </p:cNvSpPr>
          <p:nvPr/>
        </p:nvSpPr>
        <p:spPr bwMode="auto">
          <a:xfrm>
            <a:off x="3962400" y="4648200"/>
            <a:ext cx="2057400" cy="609600"/>
          </a:xfrm>
          <a:prstGeom prst="roundRect">
            <a:avLst>
              <a:gd name="adj" fmla="val 16667"/>
            </a:avLst>
          </a:prstGeom>
          <a:ln>
            <a:headEnd/>
            <a:tailEnd/>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a:t>Testausvaatimus</a:t>
            </a:r>
            <a:endParaRPr lang="en-GB" altLang="en-US" sz="2000"/>
          </a:p>
        </p:txBody>
      </p:sp>
      <p:cxnSp>
        <p:nvCxnSpPr>
          <p:cNvPr id="39942" name="AutoShape 6">
            <a:extLst>
              <a:ext uri="{FF2B5EF4-FFF2-40B4-BE49-F238E27FC236}">
                <a16:creationId xmlns:a16="http://schemas.microsoft.com/office/drawing/2014/main" id="{4893F43E-D1A9-8EEB-00FD-FA24B1D04F06}"/>
              </a:ext>
            </a:extLst>
          </p:cNvPr>
          <p:cNvCxnSpPr>
            <a:cxnSpLocks noChangeShapeType="1"/>
            <a:stCxn id="39940" idx="2"/>
            <a:endCxn id="39941" idx="0"/>
          </p:cNvCxnSpPr>
          <p:nvPr/>
        </p:nvCxnSpPr>
        <p:spPr bwMode="auto">
          <a:xfrm>
            <a:off x="4991100" y="2819400"/>
            <a:ext cx="0" cy="1828800"/>
          </a:xfrm>
          <a:prstGeom prst="straightConnector1">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43" name="AutoShape 7">
            <a:extLst>
              <a:ext uri="{FF2B5EF4-FFF2-40B4-BE49-F238E27FC236}">
                <a16:creationId xmlns:a16="http://schemas.microsoft.com/office/drawing/2014/main" id="{7035E15E-AD99-3606-EAD9-0C736CD3E1CE}"/>
              </a:ext>
            </a:extLst>
          </p:cNvPr>
          <p:cNvSpPr>
            <a:spLocks noChangeArrowheads="1"/>
          </p:cNvSpPr>
          <p:nvPr/>
        </p:nvSpPr>
        <p:spPr bwMode="auto">
          <a:xfrm>
            <a:off x="1752600" y="1981200"/>
            <a:ext cx="2057400" cy="838200"/>
          </a:xfrm>
          <a:prstGeom prst="roundRect">
            <a:avLst>
              <a:gd name="adj" fmla="val 16667"/>
            </a:avLst>
          </a:prstGeom>
          <a:ln>
            <a:headEnd/>
            <a:tailEnd/>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dirty="0"/>
              <a:t>Käyttäjätoiveet</a:t>
            </a:r>
            <a:endParaRPr lang="en-GB" altLang="en-US" sz="2000" dirty="0"/>
          </a:p>
        </p:txBody>
      </p:sp>
      <p:sp>
        <p:nvSpPr>
          <p:cNvPr id="39944" name="AutoShape 8">
            <a:extLst>
              <a:ext uri="{FF2B5EF4-FFF2-40B4-BE49-F238E27FC236}">
                <a16:creationId xmlns:a16="http://schemas.microsoft.com/office/drawing/2014/main" id="{A8925207-6B97-5260-0065-4F2776C59EAD}"/>
              </a:ext>
            </a:extLst>
          </p:cNvPr>
          <p:cNvSpPr>
            <a:spLocks noChangeArrowheads="1"/>
          </p:cNvSpPr>
          <p:nvPr/>
        </p:nvSpPr>
        <p:spPr bwMode="auto">
          <a:xfrm>
            <a:off x="1752600" y="4648200"/>
            <a:ext cx="2057400" cy="609600"/>
          </a:xfrm>
          <a:prstGeom prst="roundRect">
            <a:avLst>
              <a:gd name="adj" fmla="val 16667"/>
            </a:avLst>
          </a:prstGeom>
          <a:ln>
            <a:headEnd/>
            <a:tailEnd/>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dirty="0"/>
              <a:t>Testausvaatimus</a:t>
            </a:r>
            <a:endParaRPr lang="en-GB" altLang="en-US" sz="2000" dirty="0"/>
          </a:p>
        </p:txBody>
      </p:sp>
      <p:cxnSp>
        <p:nvCxnSpPr>
          <p:cNvPr id="39945" name="AutoShape 9">
            <a:extLst>
              <a:ext uri="{FF2B5EF4-FFF2-40B4-BE49-F238E27FC236}">
                <a16:creationId xmlns:a16="http://schemas.microsoft.com/office/drawing/2014/main" id="{C0D22A89-A060-0EC0-C50A-561E03D2013E}"/>
              </a:ext>
            </a:extLst>
          </p:cNvPr>
          <p:cNvCxnSpPr>
            <a:cxnSpLocks noChangeShapeType="1"/>
            <a:stCxn id="39943" idx="2"/>
            <a:endCxn id="39944" idx="0"/>
          </p:cNvCxnSpPr>
          <p:nvPr/>
        </p:nvCxnSpPr>
        <p:spPr bwMode="auto">
          <a:xfrm>
            <a:off x="2781300" y="2819400"/>
            <a:ext cx="0" cy="1828800"/>
          </a:xfrm>
          <a:prstGeom prst="straightConnector1">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46" name="AutoShape 10">
            <a:extLst>
              <a:ext uri="{FF2B5EF4-FFF2-40B4-BE49-F238E27FC236}">
                <a16:creationId xmlns:a16="http://schemas.microsoft.com/office/drawing/2014/main" id="{738B4530-4928-84C8-61C8-917D4051AEE0}"/>
              </a:ext>
            </a:extLst>
          </p:cNvPr>
          <p:cNvSpPr>
            <a:spLocks noChangeArrowheads="1"/>
          </p:cNvSpPr>
          <p:nvPr/>
        </p:nvSpPr>
        <p:spPr bwMode="auto">
          <a:xfrm>
            <a:off x="8382000" y="1981200"/>
            <a:ext cx="2057400" cy="838200"/>
          </a:xfrm>
          <a:prstGeom prst="roundRect">
            <a:avLst>
              <a:gd name="adj" fmla="val 16667"/>
            </a:avLst>
          </a:prstGeom>
          <a:ln>
            <a:headEnd/>
            <a:tailEnd/>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a:t>Tekniset </a:t>
            </a:r>
            <a:br>
              <a:rPr lang="fi-FI" altLang="en-US" sz="2000"/>
            </a:br>
            <a:r>
              <a:rPr lang="fi-FI" altLang="en-US" sz="2000"/>
              <a:t>määrittelyt</a:t>
            </a:r>
          </a:p>
          <a:p>
            <a:pPr algn="ctr">
              <a:spcBef>
                <a:spcPct val="0"/>
              </a:spcBef>
            </a:pPr>
            <a:r>
              <a:rPr lang="fi-FI" altLang="en-US" sz="1200"/>
              <a:t>(arkkitehtuuri, komponentit)</a:t>
            </a:r>
            <a:endParaRPr lang="en-GB" altLang="en-US" sz="2000"/>
          </a:p>
        </p:txBody>
      </p:sp>
      <p:sp>
        <p:nvSpPr>
          <p:cNvPr id="39947" name="AutoShape 11">
            <a:extLst>
              <a:ext uri="{FF2B5EF4-FFF2-40B4-BE49-F238E27FC236}">
                <a16:creationId xmlns:a16="http://schemas.microsoft.com/office/drawing/2014/main" id="{B0365CB2-642F-C6D0-8B9D-8C482A544968}"/>
              </a:ext>
            </a:extLst>
          </p:cNvPr>
          <p:cNvSpPr>
            <a:spLocks noChangeArrowheads="1"/>
          </p:cNvSpPr>
          <p:nvPr/>
        </p:nvSpPr>
        <p:spPr bwMode="auto">
          <a:xfrm>
            <a:off x="8382000" y="4648200"/>
            <a:ext cx="2057400" cy="609600"/>
          </a:xfrm>
          <a:prstGeom prst="roundRect">
            <a:avLst>
              <a:gd name="adj" fmla="val 16667"/>
            </a:avLst>
          </a:prstGeom>
          <a:ln>
            <a:headEnd/>
            <a:tailEnd/>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a:t>Testausvaatimus</a:t>
            </a:r>
            <a:endParaRPr lang="en-GB" altLang="en-US" sz="2000"/>
          </a:p>
        </p:txBody>
      </p:sp>
      <p:cxnSp>
        <p:nvCxnSpPr>
          <p:cNvPr id="39948" name="AutoShape 12">
            <a:extLst>
              <a:ext uri="{FF2B5EF4-FFF2-40B4-BE49-F238E27FC236}">
                <a16:creationId xmlns:a16="http://schemas.microsoft.com/office/drawing/2014/main" id="{1F106AE1-8CC5-6CB2-ABEB-157DEE936D64}"/>
              </a:ext>
            </a:extLst>
          </p:cNvPr>
          <p:cNvCxnSpPr>
            <a:cxnSpLocks noChangeShapeType="1"/>
            <a:stCxn id="39946" idx="2"/>
            <a:endCxn id="39947" idx="0"/>
          </p:cNvCxnSpPr>
          <p:nvPr/>
        </p:nvCxnSpPr>
        <p:spPr bwMode="auto">
          <a:xfrm>
            <a:off x="9410700" y="2819400"/>
            <a:ext cx="0" cy="1828800"/>
          </a:xfrm>
          <a:prstGeom prst="straightConnector1">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49" name="AutoShape 13">
            <a:extLst>
              <a:ext uri="{FF2B5EF4-FFF2-40B4-BE49-F238E27FC236}">
                <a16:creationId xmlns:a16="http://schemas.microsoft.com/office/drawing/2014/main" id="{9158959E-5C27-6D49-B7A6-760392913597}"/>
              </a:ext>
            </a:extLst>
          </p:cNvPr>
          <p:cNvSpPr>
            <a:spLocks noChangeArrowheads="1"/>
          </p:cNvSpPr>
          <p:nvPr/>
        </p:nvSpPr>
        <p:spPr bwMode="auto">
          <a:xfrm>
            <a:off x="6172200" y="1981200"/>
            <a:ext cx="2057400" cy="838200"/>
          </a:xfrm>
          <a:prstGeom prst="roundRect">
            <a:avLst>
              <a:gd name="adj" fmla="val 16667"/>
            </a:avLst>
          </a:prstGeom>
          <a:ln>
            <a:headEnd/>
            <a:tailEnd/>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a:t>Käyttäjä-</a:t>
            </a:r>
            <a:br>
              <a:rPr lang="fi-FI" altLang="en-US" sz="2000"/>
            </a:br>
            <a:r>
              <a:rPr lang="fi-FI" altLang="en-US" sz="2000"/>
              <a:t>vaatimukset</a:t>
            </a:r>
          </a:p>
          <a:p>
            <a:pPr algn="ctr">
              <a:spcBef>
                <a:spcPct val="0"/>
              </a:spcBef>
            </a:pPr>
            <a:r>
              <a:rPr lang="fi-FI" altLang="en-US" sz="1200"/>
              <a:t>(vaatimusmäärittely)</a:t>
            </a:r>
            <a:endParaRPr lang="en-GB" altLang="en-US" sz="1200"/>
          </a:p>
        </p:txBody>
      </p:sp>
      <p:sp>
        <p:nvSpPr>
          <p:cNvPr id="39950" name="AutoShape 14">
            <a:extLst>
              <a:ext uri="{FF2B5EF4-FFF2-40B4-BE49-F238E27FC236}">
                <a16:creationId xmlns:a16="http://schemas.microsoft.com/office/drawing/2014/main" id="{36F90779-E65D-5F73-3588-34E8B5D02DC5}"/>
              </a:ext>
            </a:extLst>
          </p:cNvPr>
          <p:cNvSpPr>
            <a:spLocks noChangeArrowheads="1"/>
          </p:cNvSpPr>
          <p:nvPr/>
        </p:nvSpPr>
        <p:spPr bwMode="auto">
          <a:xfrm>
            <a:off x="6172200" y="4648200"/>
            <a:ext cx="2057400" cy="609600"/>
          </a:xfrm>
          <a:prstGeom prst="roundRect">
            <a:avLst>
              <a:gd name="adj" fmla="val 16667"/>
            </a:avLst>
          </a:prstGeom>
          <a:ln>
            <a:headEnd/>
            <a:tailEnd/>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a:t>Testausvaatimus</a:t>
            </a:r>
            <a:endParaRPr lang="en-GB" altLang="en-US" sz="2000"/>
          </a:p>
        </p:txBody>
      </p:sp>
      <p:cxnSp>
        <p:nvCxnSpPr>
          <p:cNvPr id="39951" name="AutoShape 15">
            <a:extLst>
              <a:ext uri="{FF2B5EF4-FFF2-40B4-BE49-F238E27FC236}">
                <a16:creationId xmlns:a16="http://schemas.microsoft.com/office/drawing/2014/main" id="{08F817AE-DA8A-70EE-842F-F1F2BA1BF0CE}"/>
              </a:ext>
            </a:extLst>
          </p:cNvPr>
          <p:cNvCxnSpPr>
            <a:cxnSpLocks noChangeShapeType="1"/>
            <a:stCxn id="39949" idx="2"/>
            <a:endCxn id="39950" idx="0"/>
          </p:cNvCxnSpPr>
          <p:nvPr/>
        </p:nvCxnSpPr>
        <p:spPr bwMode="auto">
          <a:xfrm>
            <a:off x="7200900" y="2819400"/>
            <a:ext cx="0" cy="1828800"/>
          </a:xfrm>
          <a:prstGeom prst="straightConnector1">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52" name="Oval 16">
            <a:extLst>
              <a:ext uri="{FF2B5EF4-FFF2-40B4-BE49-F238E27FC236}">
                <a16:creationId xmlns:a16="http://schemas.microsoft.com/office/drawing/2014/main" id="{C9D022CE-6771-FEB1-4342-C3562990175D}"/>
              </a:ext>
            </a:extLst>
          </p:cNvPr>
          <p:cNvSpPr>
            <a:spLocks noChangeArrowheads="1"/>
          </p:cNvSpPr>
          <p:nvPr/>
        </p:nvSpPr>
        <p:spPr bwMode="auto">
          <a:xfrm>
            <a:off x="8001000" y="5599390"/>
            <a:ext cx="1295400" cy="7620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200"/>
              <a:t>Testitapaus</a:t>
            </a:r>
            <a:endParaRPr lang="en-GB" altLang="en-US" sz="1200"/>
          </a:p>
        </p:txBody>
      </p:sp>
      <p:sp>
        <p:nvSpPr>
          <p:cNvPr id="39953" name="Oval 17">
            <a:extLst>
              <a:ext uri="{FF2B5EF4-FFF2-40B4-BE49-F238E27FC236}">
                <a16:creationId xmlns:a16="http://schemas.microsoft.com/office/drawing/2014/main" id="{355A4D0D-1C3B-3090-CF66-6F46D3B3CAEA}"/>
              </a:ext>
            </a:extLst>
          </p:cNvPr>
          <p:cNvSpPr>
            <a:spLocks noChangeArrowheads="1"/>
          </p:cNvSpPr>
          <p:nvPr/>
        </p:nvSpPr>
        <p:spPr bwMode="auto">
          <a:xfrm>
            <a:off x="7848600" y="5523190"/>
            <a:ext cx="1295400" cy="7620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200"/>
              <a:t>Testitapaus</a:t>
            </a:r>
            <a:endParaRPr lang="en-GB" altLang="en-US" sz="1200"/>
          </a:p>
        </p:txBody>
      </p:sp>
      <p:sp>
        <p:nvSpPr>
          <p:cNvPr id="39954" name="Oval 18">
            <a:extLst>
              <a:ext uri="{FF2B5EF4-FFF2-40B4-BE49-F238E27FC236}">
                <a16:creationId xmlns:a16="http://schemas.microsoft.com/office/drawing/2014/main" id="{B7D5064D-F8FD-5723-E527-2D8DEB78C7B4}"/>
              </a:ext>
            </a:extLst>
          </p:cNvPr>
          <p:cNvSpPr>
            <a:spLocks noChangeArrowheads="1"/>
          </p:cNvSpPr>
          <p:nvPr/>
        </p:nvSpPr>
        <p:spPr bwMode="auto">
          <a:xfrm>
            <a:off x="7696200" y="5446990"/>
            <a:ext cx="1295400" cy="7620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200"/>
              <a:t>Testitapaus</a:t>
            </a:r>
            <a:endParaRPr lang="en-GB" altLang="en-US" sz="1200"/>
          </a:p>
        </p:txBody>
      </p:sp>
      <p:sp>
        <p:nvSpPr>
          <p:cNvPr id="39955" name="Rectangle 19">
            <a:extLst>
              <a:ext uri="{FF2B5EF4-FFF2-40B4-BE49-F238E27FC236}">
                <a16:creationId xmlns:a16="http://schemas.microsoft.com/office/drawing/2014/main" id="{4C2BADD3-F1FE-F608-A08E-6A2A02C48AA0}"/>
              </a:ext>
            </a:extLst>
          </p:cNvPr>
          <p:cNvSpPr>
            <a:spLocks noChangeArrowheads="1"/>
          </p:cNvSpPr>
          <p:nvPr/>
        </p:nvSpPr>
        <p:spPr bwMode="auto">
          <a:xfrm>
            <a:off x="1828800" y="5638800"/>
            <a:ext cx="1295400" cy="762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flatTx/>
          </a:bodyPr>
          <a:lstStyle/>
          <a:p>
            <a:pPr algn="ctr">
              <a:spcBef>
                <a:spcPct val="0"/>
              </a:spcBef>
            </a:pPr>
            <a:r>
              <a:rPr lang="fi-FI" altLang="en-US" sz="1600" dirty="0"/>
              <a:t>Testitapaus-</a:t>
            </a:r>
            <a:br>
              <a:rPr lang="fi-FI" altLang="en-US" sz="1600" dirty="0"/>
            </a:br>
            <a:r>
              <a:rPr lang="fi-FI" altLang="en-US" sz="1600" dirty="0"/>
              <a:t>arkkitehtuuri</a:t>
            </a:r>
            <a:endParaRPr lang="en-GB" altLang="en-US" sz="1600" dirty="0"/>
          </a:p>
        </p:txBody>
      </p:sp>
      <p:cxnSp>
        <p:nvCxnSpPr>
          <p:cNvPr id="39956" name="AutoShape 20">
            <a:extLst>
              <a:ext uri="{FF2B5EF4-FFF2-40B4-BE49-F238E27FC236}">
                <a16:creationId xmlns:a16="http://schemas.microsoft.com/office/drawing/2014/main" id="{9162E08D-F56E-730F-9D82-3598685F6F1C}"/>
              </a:ext>
            </a:extLst>
          </p:cNvPr>
          <p:cNvCxnSpPr>
            <a:cxnSpLocks noChangeShapeType="1"/>
            <a:stCxn id="39944" idx="2"/>
            <a:endCxn id="39954" idx="2"/>
          </p:cNvCxnSpPr>
          <p:nvPr/>
        </p:nvCxnSpPr>
        <p:spPr bwMode="auto">
          <a:xfrm rot="16200000" flipH="1">
            <a:off x="4953655" y="3085445"/>
            <a:ext cx="570190" cy="4914900"/>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7" name="AutoShape 21">
            <a:extLst>
              <a:ext uri="{FF2B5EF4-FFF2-40B4-BE49-F238E27FC236}">
                <a16:creationId xmlns:a16="http://schemas.microsoft.com/office/drawing/2014/main" id="{AC501EB0-2707-F1B7-EF96-86E1D30B423A}"/>
              </a:ext>
            </a:extLst>
          </p:cNvPr>
          <p:cNvCxnSpPr>
            <a:cxnSpLocks noChangeShapeType="1"/>
            <a:stCxn id="39941" idx="2"/>
            <a:endCxn id="39954" idx="1"/>
          </p:cNvCxnSpPr>
          <p:nvPr/>
        </p:nvCxnSpPr>
        <p:spPr bwMode="auto">
          <a:xfrm rot="16200000" flipH="1">
            <a:off x="6288112" y="3960787"/>
            <a:ext cx="300782" cy="2894807"/>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8" name="AutoShape 22">
            <a:extLst>
              <a:ext uri="{FF2B5EF4-FFF2-40B4-BE49-F238E27FC236}">
                <a16:creationId xmlns:a16="http://schemas.microsoft.com/office/drawing/2014/main" id="{B8A568D3-C853-6494-2BEC-13A2C1F95993}"/>
              </a:ext>
            </a:extLst>
          </p:cNvPr>
          <p:cNvCxnSpPr>
            <a:cxnSpLocks noChangeShapeType="1"/>
            <a:stCxn id="39950" idx="2"/>
            <a:endCxn id="39954" idx="0"/>
          </p:cNvCxnSpPr>
          <p:nvPr/>
        </p:nvCxnSpPr>
        <p:spPr bwMode="auto">
          <a:xfrm rot="16200000" flipH="1">
            <a:off x="7677805" y="4780895"/>
            <a:ext cx="189190" cy="1143000"/>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959" name="AutoShape 23">
            <a:extLst>
              <a:ext uri="{FF2B5EF4-FFF2-40B4-BE49-F238E27FC236}">
                <a16:creationId xmlns:a16="http://schemas.microsoft.com/office/drawing/2014/main" id="{141BD0A5-74B8-BED7-2ABA-DFF33B932FD7}"/>
              </a:ext>
            </a:extLst>
          </p:cNvPr>
          <p:cNvCxnSpPr>
            <a:cxnSpLocks noChangeShapeType="1"/>
            <a:stCxn id="39947" idx="2"/>
            <a:endCxn id="39954" idx="7"/>
          </p:cNvCxnSpPr>
          <p:nvPr/>
        </p:nvCxnSpPr>
        <p:spPr bwMode="auto">
          <a:xfrm rot="5400000">
            <a:off x="8955906" y="5103788"/>
            <a:ext cx="300782" cy="608807"/>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960" name="Text Box 24">
            <a:extLst>
              <a:ext uri="{FF2B5EF4-FFF2-40B4-BE49-F238E27FC236}">
                <a16:creationId xmlns:a16="http://schemas.microsoft.com/office/drawing/2014/main" id="{63FDC2D3-E918-DAE3-AF56-EFBCA20EDF76}"/>
              </a:ext>
            </a:extLst>
          </p:cNvPr>
          <p:cNvSpPr txBox="1">
            <a:spLocks noChangeArrowheads="1"/>
          </p:cNvSpPr>
          <p:nvPr/>
        </p:nvSpPr>
        <p:spPr bwMode="auto">
          <a:xfrm>
            <a:off x="3886200" y="5867400"/>
            <a:ext cx="2743200" cy="6413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i-FI" altLang="en-US"/>
              <a:t>Testien uudelleenkäyttö eri tasoilla</a:t>
            </a:r>
            <a:endParaRPr lang="en-GB" altLang="en-US"/>
          </a:p>
        </p:txBody>
      </p:sp>
      <p:cxnSp>
        <p:nvCxnSpPr>
          <p:cNvPr id="39961" name="AutoShape 25">
            <a:extLst>
              <a:ext uri="{FF2B5EF4-FFF2-40B4-BE49-F238E27FC236}">
                <a16:creationId xmlns:a16="http://schemas.microsoft.com/office/drawing/2014/main" id="{A6CCCC28-4F2F-AE0C-8837-CE702216C5AA}"/>
              </a:ext>
            </a:extLst>
          </p:cNvPr>
          <p:cNvCxnSpPr>
            <a:cxnSpLocks noChangeShapeType="1"/>
            <a:stCxn id="39960" idx="1"/>
            <a:endCxn id="39955" idx="3"/>
          </p:cNvCxnSpPr>
          <p:nvPr/>
        </p:nvCxnSpPr>
        <p:spPr bwMode="auto">
          <a:xfrm flipH="1" flipV="1">
            <a:off x="3124200" y="6019801"/>
            <a:ext cx="762000" cy="168275"/>
          </a:xfrm>
          <a:prstGeom prst="straightConnector1">
            <a:avLst/>
          </a:prstGeom>
          <a:noFill/>
          <a:ln w="9525">
            <a:solidFill>
              <a:srgbClr val="000000"/>
            </a:solidFill>
            <a:round/>
            <a:headEnd type="diamond"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8C60583-6D54-34EB-03AA-D9125BCCDC25}"/>
              </a:ext>
            </a:extLst>
          </p:cNvPr>
          <p:cNvSpPr>
            <a:spLocks noGrp="1" noChangeArrowheads="1"/>
          </p:cNvSpPr>
          <p:nvPr>
            <p:ph type="title"/>
          </p:nvPr>
        </p:nvSpPr>
        <p:spPr/>
        <p:txBody>
          <a:bodyPr/>
          <a:lstStyle/>
          <a:p>
            <a:r>
              <a:rPr lang="fi-FI" altLang="en-US"/>
              <a:t>Vaatimus vs. Testausvaatimus</a:t>
            </a:r>
            <a:endParaRPr lang="en-GB" altLang="en-US"/>
          </a:p>
        </p:txBody>
      </p:sp>
      <p:sp>
        <p:nvSpPr>
          <p:cNvPr id="40963" name="AutoShape 3">
            <a:extLst>
              <a:ext uri="{FF2B5EF4-FFF2-40B4-BE49-F238E27FC236}">
                <a16:creationId xmlns:a16="http://schemas.microsoft.com/office/drawing/2014/main" id="{C7539133-1DF3-0D10-D6ED-C0799B68A9B4}"/>
              </a:ext>
            </a:extLst>
          </p:cNvPr>
          <p:cNvSpPr>
            <a:spLocks noChangeArrowheads="1"/>
          </p:cNvSpPr>
          <p:nvPr/>
        </p:nvSpPr>
        <p:spPr bwMode="auto">
          <a:xfrm>
            <a:off x="4800600" y="2209800"/>
            <a:ext cx="4572000" cy="6096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2000"/>
              <a:t>Vaatimus</a:t>
            </a:r>
            <a:endParaRPr lang="en-GB" altLang="en-US" sz="2000"/>
          </a:p>
        </p:txBody>
      </p:sp>
      <p:sp>
        <p:nvSpPr>
          <p:cNvPr id="40964" name="AutoShape 4">
            <a:extLst>
              <a:ext uri="{FF2B5EF4-FFF2-40B4-BE49-F238E27FC236}">
                <a16:creationId xmlns:a16="http://schemas.microsoft.com/office/drawing/2014/main" id="{E07A3277-DA98-3BC0-32C5-57C172357E0E}"/>
              </a:ext>
            </a:extLst>
          </p:cNvPr>
          <p:cNvSpPr>
            <a:spLocks noChangeArrowheads="1"/>
          </p:cNvSpPr>
          <p:nvPr/>
        </p:nvSpPr>
        <p:spPr bwMode="auto">
          <a:xfrm>
            <a:off x="4800600" y="4648200"/>
            <a:ext cx="4572000" cy="6096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2000"/>
              <a:t>Testausvaatimus</a:t>
            </a:r>
            <a:endParaRPr lang="en-GB" altLang="en-US" sz="2000"/>
          </a:p>
        </p:txBody>
      </p:sp>
      <p:cxnSp>
        <p:nvCxnSpPr>
          <p:cNvPr id="40965" name="AutoShape 5">
            <a:extLst>
              <a:ext uri="{FF2B5EF4-FFF2-40B4-BE49-F238E27FC236}">
                <a16:creationId xmlns:a16="http://schemas.microsoft.com/office/drawing/2014/main" id="{3F558B15-0D27-B8AE-5F7F-87D0F205832B}"/>
              </a:ext>
            </a:extLst>
          </p:cNvPr>
          <p:cNvCxnSpPr>
            <a:cxnSpLocks noChangeShapeType="1"/>
            <a:stCxn id="40963" idx="2"/>
            <a:endCxn id="40964" idx="0"/>
          </p:cNvCxnSpPr>
          <p:nvPr/>
        </p:nvCxnSpPr>
        <p:spPr bwMode="auto">
          <a:xfrm>
            <a:off x="7086600" y="2819400"/>
            <a:ext cx="0" cy="1828800"/>
          </a:xfrm>
          <a:prstGeom prst="straightConnector1">
            <a:avLst/>
          </a:prstGeom>
          <a:noFill/>
          <a:ln w="5715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66" name="Text Box 6">
            <a:extLst>
              <a:ext uri="{FF2B5EF4-FFF2-40B4-BE49-F238E27FC236}">
                <a16:creationId xmlns:a16="http://schemas.microsoft.com/office/drawing/2014/main" id="{44E4A3D6-4D4A-EEAC-F0E0-2F9FE99A1C91}"/>
              </a:ext>
            </a:extLst>
          </p:cNvPr>
          <p:cNvSpPr txBox="1">
            <a:spLocks noChangeArrowheads="1"/>
          </p:cNvSpPr>
          <p:nvPr/>
        </p:nvSpPr>
        <p:spPr bwMode="auto">
          <a:xfrm>
            <a:off x="4038600" y="3381376"/>
            <a:ext cx="2971800"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i-FI" altLang="en-US" sz="1600"/>
              <a:t>Näiden välinen yhteensopivuus on </a:t>
            </a:r>
            <a:r>
              <a:rPr lang="fi-FI" altLang="en-US" sz="1600" b="1"/>
              <a:t>vaatimusten testattavuus</a:t>
            </a:r>
            <a:endParaRPr lang="en-GB" altLang="en-US" sz="1600" b="1"/>
          </a:p>
        </p:txBody>
      </p:sp>
      <p:sp>
        <p:nvSpPr>
          <p:cNvPr id="40967" name="Oval 7">
            <a:extLst>
              <a:ext uri="{FF2B5EF4-FFF2-40B4-BE49-F238E27FC236}">
                <a16:creationId xmlns:a16="http://schemas.microsoft.com/office/drawing/2014/main" id="{322DB4FD-6F8F-0D43-1555-9A13499E9BAA}"/>
              </a:ext>
            </a:extLst>
          </p:cNvPr>
          <p:cNvSpPr>
            <a:spLocks noChangeArrowheads="1"/>
          </p:cNvSpPr>
          <p:nvPr/>
        </p:nvSpPr>
        <p:spPr bwMode="auto">
          <a:xfrm>
            <a:off x="8001000" y="5715000"/>
            <a:ext cx="1295400" cy="7620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200"/>
              <a:t>Testitapaus</a:t>
            </a:r>
            <a:endParaRPr lang="en-GB" altLang="en-US" sz="1200"/>
          </a:p>
        </p:txBody>
      </p:sp>
      <p:sp>
        <p:nvSpPr>
          <p:cNvPr id="40968" name="Oval 8">
            <a:extLst>
              <a:ext uri="{FF2B5EF4-FFF2-40B4-BE49-F238E27FC236}">
                <a16:creationId xmlns:a16="http://schemas.microsoft.com/office/drawing/2014/main" id="{0B4D5FE8-1A02-587C-9F56-4D3B881B422D}"/>
              </a:ext>
            </a:extLst>
          </p:cNvPr>
          <p:cNvSpPr>
            <a:spLocks noChangeArrowheads="1"/>
          </p:cNvSpPr>
          <p:nvPr/>
        </p:nvSpPr>
        <p:spPr bwMode="auto">
          <a:xfrm>
            <a:off x="7848600" y="5638800"/>
            <a:ext cx="1295400" cy="7620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200"/>
              <a:t>Testitapaus</a:t>
            </a:r>
            <a:endParaRPr lang="en-GB" altLang="en-US" sz="1200"/>
          </a:p>
        </p:txBody>
      </p:sp>
      <p:sp>
        <p:nvSpPr>
          <p:cNvPr id="40969" name="Oval 9">
            <a:extLst>
              <a:ext uri="{FF2B5EF4-FFF2-40B4-BE49-F238E27FC236}">
                <a16:creationId xmlns:a16="http://schemas.microsoft.com/office/drawing/2014/main" id="{4C295162-A91B-0A6A-D948-7C33C53E3995}"/>
              </a:ext>
            </a:extLst>
          </p:cNvPr>
          <p:cNvSpPr>
            <a:spLocks noChangeArrowheads="1"/>
          </p:cNvSpPr>
          <p:nvPr/>
        </p:nvSpPr>
        <p:spPr bwMode="auto">
          <a:xfrm>
            <a:off x="7696200" y="5562600"/>
            <a:ext cx="1295400" cy="7620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400"/>
              <a:t>Testitapaus</a:t>
            </a:r>
            <a:endParaRPr lang="en-GB" altLang="en-US" sz="1400"/>
          </a:p>
        </p:txBody>
      </p:sp>
      <p:cxnSp>
        <p:nvCxnSpPr>
          <p:cNvPr id="40970" name="AutoShape 10">
            <a:extLst>
              <a:ext uri="{FF2B5EF4-FFF2-40B4-BE49-F238E27FC236}">
                <a16:creationId xmlns:a16="http://schemas.microsoft.com/office/drawing/2014/main" id="{DCD332DF-E707-9596-443F-318C1FE5F471}"/>
              </a:ext>
            </a:extLst>
          </p:cNvPr>
          <p:cNvCxnSpPr>
            <a:cxnSpLocks noChangeShapeType="1"/>
            <a:stCxn id="40969" idx="0"/>
            <a:endCxn id="40964" idx="2"/>
          </p:cNvCxnSpPr>
          <p:nvPr/>
        </p:nvCxnSpPr>
        <p:spPr bwMode="auto">
          <a:xfrm flipH="1" flipV="1">
            <a:off x="7086600" y="5257800"/>
            <a:ext cx="1257300" cy="30480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71" name="Text Box 11">
            <a:extLst>
              <a:ext uri="{FF2B5EF4-FFF2-40B4-BE49-F238E27FC236}">
                <a16:creationId xmlns:a16="http://schemas.microsoft.com/office/drawing/2014/main" id="{2EA4E4CF-AB14-152A-6F69-A91645F959BF}"/>
              </a:ext>
            </a:extLst>
          </p:cNvPr>
          <p:cNvSpPr txBox="1">
            <a:spLocks noChangeArrowheads="1"/>
          </p:cNvSpPr>
          <p:nvPr/>
        </p:nvSpPr>
        <p:spPr bwMode="auto">
          <a:xfrm>
            <a:off x="7543800" y="3352800"/>
            <a:ext cx="2971800" cy="8255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i-FI" altLang="en-US" sz="1600"/>
              <a:t>Vaatimusten testattavuudesta seuraa pienempi kustannus testausta valmistellessa</a:t>
            </a:r>
            <a:endParaRPr lang="en-GB" altLang="en-US" sz="1600" b="1"/>
          </a:p>
        </p:txBody>
      </p:sp>
      <p:sp>
        <p:nvSpPr>
          <p:cNvPr id="40972" name="Rectangle 12">
            <a:extLst>
              <a:ext uri="{FF2B5EF4-FFF2-40B4-BE49-F238E27FC236}">
                <a16:creationId xmlns:a16="http://schemas.microsoft.com/office/drawing/2014/main" id="{210C6AD6-6BE5-E556-19EC-DF5B290341C5}"/>
              </a:ext>
            </a:extLst>
          </p:cNvPr>
          <p:cNvSpPr>
            <a:spLocks noChangeArrowheads="1"/>
          </p:cNvSpPr>
          <p:nvPr/>
        </p:nvSpPr>
        <p:spPr bwMode="auto">
          <a:xfrm>
            <a:off x="8077200" y="990600"/>
            <a:ext cx="2209800" cy="914400"/>
          </a:xfrm>
          <a:prstGeom prst="rect">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spcBef>
                <a:spcPct val="0"/>
              </a:spcBef>
            </a:pPr>
            <a:r>
              <a:rPr lang="fi-FI" altLang="en-US" sz="1400"/>
              <a:t>Vaatimukset ja </a:t>
            </a:r>
            <a:br>
              <a:rPr lang="fi-FI" altLang="en-US" sz="1400"/>
            </a:br>
            <a:r>
              <a:rPr lang="fi-FI" altLang="en-US" sz="1400"/>
              <a:t>testausvaatimukset </a:t>
            </a:r>
            <a:br>
              <a:rPr lang="fi-FI" altLang="en-US" sz="1400"/>
            </a:br>
            <a:r>
              <a:rPr lang="fi-FI" altLang="en-US" sz="1400"/>
              <a:t>eivät ole 1:1 tai </a:t>
            </a:r>
            <a:br>
              <a:rPr lang="fi-FI" altLang="en-US" sz="1400"/>
            </a:br>
            <a:r>
              <a:rPr lang="fi-FI" altLang="en-US" sz="1400"/>
              <a:t>varsinkaan samat!</a:t>
            </a:r>
            <a:endParaRPr lang="en-GB" altLang="en-US" sz="1400"/>
          </a:p>
        </p:txBody>
      </p:sp>
      <p:sp>
        <p:nvSpPr>
          <p:cNvPr id="40973" name="Rectangle 13">
            <a:extLst>
              <a:ext uri="{FF2B5EF4-FFF2-40B4-BE49-F238E27FC236}">
                <a16:creationId xmlns:a16="http://schemas.microsoft.com/office/drawing/2014/main" id="{B239CCAB-2A16-1E8C-A5AD-B23B83B9DDAF}"/>
              </a:ext>
            </a:extLst>
          </p:cNvPr>
          <p:cNvSpPr>
            <a:spLocks noChangeArrowheads="1"/>
          </p:cNvSpPr>
          <p:nvPr/>
        </p:nvSpPr>
        <p:spPr bwMode="auto">
          <a:xfrm>
            <a:off x="1600200" y="3276600"/>
            <a:ext cx="2667000" cy="12954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anchor="ctr"/>
          <a:lstStyle/>
          <a:p>
            <a:pPr algn="ctr">
              <a:spcBef>
                <a:spcPct val="0"/>
              </a:spcBef>
              <a:buFontTx/>
              <a:buChar char="-"/>
            </a:pPr>
            <a:r>
              <a:rPr lang="fi-FI" altLang="en-US" sz="1600" dirty="0"/>
              <a:t>Kyky nähdä ja ymmärtää vaatimus konkreettisesti toteutettuna</a:t>
            </a:r>
          </a:p>
          <a:p>
            <a:pPr algn="ctr">
              <a:spcBef>
                <a:spcPct val="0"/>
              </a:spcBef>
              <a:buFontTx/>
              <a:buChar char="-"/>
            </a:pPr>
            <a:r>
              <a:rPr lang="fi-FI" altLang="en-US" sz="1600" dirty="0"/>
              <a:t>Kyky mitata vaatimuksen toteutumista</a:t>
            </a:r>
            <a:endParaRPr lang="en-GB" altLang="en-US" sz="1600" dirty="0"/>
          </a:p>
        </p:txBody>
      </p:sp>
      <p:sp>
        <p:nvSpPr>
          <p:cNvPr id="40974" name="Rectangle 14">
            <a:extLst>
              <a:ext uri="{FF2B5EF4-FFF2-40B4-BE49-F238E27FC236}">
                <a16:creationId xmlns:a16="http://schemas.microsoft.com/office/drawing/2014/main" id="{46DF7ECE-E2E9-C36B-BDAD-5AD323ECFC10}"/>
              </a:ext>
            </a:extLst>
          </p:cNvPr>
          <p:cNvSpPr>
            <a:spLocks noChangeArrowheads="1"/>
          </p:cNvSpPr>
          <p:nvPr/>
        </p:nvSpPr>
        <p:spPr bwMode="black">
          <a:xfrm>
            <a:off x="1600201" y="5562600"/>
            <a:ext cx="5002213" cy="935038"/>
          </a:xfrm>
          <a:prstGeom prst="rect">
            <a:avLst/>
          </a:prstGeom>
          <a:solidFill>
            <a:schemeClr val="accent1"/>
          </a:solidFill>
          <a:ln w="12700">
            <a:solidFill>
              <a:schemeClr val="tx1"/>
            </a:solidFill>
            <a:miter lim="800000"/>
            <a:headEnd/>
            <a:tailEnd/>
          </a:ln>
          <a:effectLst>
            <a:outerShdw dist="107763" dir="18900000" algn="ctr" rotWithShape="0">
              <a:schemeClr val="bg2"/>
            </a:outerShdw>
          </a:effectLst>
        </p:spPr>
        <p:txBody>
          <a:bodyPr lIns="0" tIns="0" rIns="90000" bIns="46800" anchor="ctr"/>
          <a:lstStyle/>
          <a:p>
            <a:pPr algn="ctr"/>
            <a:r>
              <a:rPr lang="fi-FI" altLang="en-US" sz="2000"/>
              <a:t>Automatisoinnin vaatima vaatimusten ja määrittelyjen testattavuus asettaa tarpeita jäsennykseen</a:t>
            </a:r>
            <a:endParaRPr lang="en-GB" altLang="en-US"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E042951-43AC-6873-3FB0-788A3F78EC80}"/>
              </a:ext>
            </a:extLst>
          </p:cNvPr>
          <p:cNvSpPr>
            <a:spLocks noChangeArrowheads="1"/>
          </p:cNvSpPr>
          <p:nvPr/>
        </p:nvSpPr>
        <p:spPr bwMode="auto">
          <a:xfrm>
            <a:off x="6248400" y="1295400"/>
            <a:ext cx="3810000" cy="4953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lstStyle/>
          <a:p>
            <a:pPr>
              <a:spcBef>
                <a:spcPct val="0"/>
              </a:spcBef>
            </a:pPr>
            <a:r>
              <a:rPr lang="fi-FI" altLang="en-US" sz="1600" dirty="0"/>
              <a:t>Testattavuus loppukäyttäjä-testaajan näkökulmasta:</a:t>
            </a:r>
          </a:p>
          <a:p>
            <a:pPr>
              <a:spcBef>
                <a:spcPct val="0"/>
              </a:spcBef>
              <a:buFontTx/>
              <a:buChar char="-"/>
            </a:pPr>
            <a:r>
              <a:rPr lang="fi-FI" altLang="en-US" sz="1200" dirty="0"/>
              <a:t>testauksen pohjana olevat vaatimukset ja määrittelyt</a:t>
            </a:r>
          </a:p>
          <a:p>
            <a:pPr>
              <a:spcBef>
                <a:spcPct val="0"/>
              </a:spcBef>
              <a:buFontTx/>
              <a:buChar char="-"/>
            </a:pPr>
            <a:endParaRPr lang="en-GB" altLang="en-US" sz="1200" dirty="0"/>
          </a:p>
        </p:txBody>
      </p:sp>
      <p:sp>
        <p:nvSpPr>
          <p:cNvPr id="41987" name="Rectangle 3">
            <a:extLst>
              <a:ext uri="{FF2B5EF4-FFF2-40B4-BE49-F238E27FC236}">
                <a16:creationId xmlns:a16="http://schemas.microsoft.com/office/drawing/2014/main" id="{CBDFD4CF-CFAA-175F-DB5D-10B68DD9AE4B}"/>
              </a:ext>
            </a:extLst>
          </p:cNvPr>
          <p:cNvSpPr>
            <a:spLocks noChangeArrowheads="1"/>
          </p:cNvSpPr>
          <p:nvPr/>
        </p:nvSpPr>
        <p:spPr bwMode="auto">
          <a:xfrm>
            <a:off x="1828800" y="1295400"/>
            <a:ext cx="3810000" cy="4953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lstStyle/>
          <a:p>
            <a:pPr>
              <a:spcBef>
                <a:spcPct val="0"/>
              </a:spcBef>
            </a:pPr>
            <a:r>
              <a:rPr lang="fi-FI" altLang="en-US" sz="1600" dirty="0"/>
              <a:t>Testattavuus teknisen testaajan näkökulmasta: </a:t>
            </a:r>
          </a:p>
          <a:p>
            <a:pPr>
              <a:spcBef>
                <a:spcPct val="0"/>
              </a:spcBef>
              <a:buFontTx/>
              <a:buChar char="-"/>
            </a:pPr>
            <a:r>
              <a:rPr lang="fi-FI" altLang="en-US" sz="1200" dirty="0"/>
              <a:t>testattava sovellus JA</a:t>
            </a:r>
          </a:p>
          <a:p>
            <a:pPr>
              <a:spcBef>
                <a:spcPct val="0"/>
              </a:spcBef>
              <a:buFontTx/>
              <a:buChar char="-"/>
            </a:pPr>
            <a:r>
              <a:rPr lang="fi-FI" altLang="en-US" sz="1200" dirty="0"/>
              <a:t>testauksen pohjana olevat määrittelyt, erityisesti arkkitehtuuri ja komponentit</a:t>
            </a:r>
            <a:endParaRPr lang="en-GB" altLang="en-US" sz="1200" dirty="0"/>
          </a:p>
        </p:txBody>
      </p:sp>
      <p:sp>
        <p:nvSpPr>
          <p:cNvPr id="41988" name="Rectangle 4">
            <a:extLst>
              <a:ext uri="{FF2B5EF4-FFF2-40B4-BE49-F238E27FC236}">
                <a16:creationId xmlns:a16="http://schemas.microsoft.com/office/drawing/2014/main" id="{B168BB2D-7883-0FD0-D019-739966E05174}"/>
              </a:ext>
            </a:extLst>
          </p:cNvPr>
          <p:cNvSpPr>
            <a:spLocks noGrp="1" noChangeArrowheads="1"/>
          </p:cNvSpPr>
          <p:nvPr>
            <p:ph type="title"/>
          </p:nvPr>
        </p:nvSpPr>
        <p:spPr/>
        <p:txBody>
          <a:bodyPr/>
          <a:lstStyle/>
          <a:p>
            <a:r>
              <a:rPr lang="fi-FI" altLang="en-US"/>
              <a:t>Testauskyvykkyyden jaottelua</a:t>
            </a:r>
            <a:endParaRPr lang="en-GB" altLang="en-US"/>
          </a:p>
        </p:txBody>
      </p:sp>
      <p:sp>
        <p:nvSpPr>
          <p:cNvPr id="41989" name="AutoShape 5">
            <a:extLst>
              <a:ext uri="{FF2B5EF4-FFF2-40B4-BE49-F238E27FC236}">
                <a16:creationId xmlns:a16="http://schemas.microsoft.com/office/drawing/2014/main" id="{00F2B8D0-9416-974E-E025-5D3AEA4E521B}"/>
              </a:ext>
            </a:extLst>
          </p:cNvPr>
          <p:cNvSpPr>
            <a:spLocks noChangeArrowheads="1"/>
          </p:cNvSpPr>
          <p:nvPr/>
        </p:nvSpPr>
        <p:spPr bwMode="auto">
          <a:xfrm>
            <a:off x="4953000" y="3733800"/>
            <a:ext cx="1905000" cy="914400"/>
          </a:xfrm>
          <a:prstGeom prst="roundRect">
            <a:avLst>
              <a:gd name="adj" fmla="val 16667"/>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spcBef>
                <a:spcPct val="0"/>
              </a:spcBef>
            </a:pPr>
            <a:r>
              <a:rPr lang="fi-FI" altLang="en-US" sz="1600"/>
              <a:t>Osaaminen</a:t>
            </a:r>
          </a:p>
          <a:p>
            <a:pPr algn="ctr">
              <a:spcBef>
                <a:spcPct val="0"/>
              </a:spcBef>
            </a:pPr>
            <a:r>
              <a:rPr lang="fi-FI" altLang="en-US" sz="1200"/>
              <a:t>-mahdollisuus välineen </a:t>
            </a:r>
            <a:br>
              <a:rPr lang="fi-FI" altLang="en-US" sz="1200"/>
            </a:br>
            <a:r>
              <a:rPr lang="fi-FI" altLang="en-US" sz="1200"/>
              <a:t>ymmärtämiseen</a:t>
            </a:r>
            <a:endParaRPr lang="en-GB" altLang="en-US" sz="1200"/>
          </a:p>
        </p:txBody>
      </p:sp>
      <p:sp>
        <p:nvSpPr>
          <p:cNvPr id="41990" name="AutoShape 6">
            <a:extLst>
              <a:ext uri="{FF2B5EF4-FFF2-40B4-BE49-F238E27FC236}">
                <a16:creationId xmlns:a16="http://schemas.microsoft.com/office/drawing/2014/main" id="{4E7EA0DA-98BF-3F61-107E-EF297438B568}"/>
              </a:ext>
            </a:extLst>
          </p:cNvPr>
          <p:cNvSpPr>
            <a:spLocks noChangeArrowheads="1"/>
          </p:cNvSpPr>
          <p:nvPr/>
        </p:nvSpPr>
        <p:spPr bwMode="auto">
          <a:xfrm>
            <a:off x="4953000" y="2743200"/>
            <a:ext cx="1905000" cy="914400"/>
          </a:xfrm>
          <a:prstGeom prst="roundRect">
            <a:avLst>
              <a:gd name="adj" fmla="val 16667"/>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spcBef>
                <a:spcPct val="0"/>
              </a:spcBef>
            </a:pPr>
            <a:r>
              <a:rPr lang="fi-FI" altLang="en-US" sz="1600" dirty="0"/>
              <a:t>Testaustavoitteet</a:t>
            </a:r>
          </a:p>
          <a:p>
            <a:pPr algn="ctr">
              <a:spcBef>
                <a:spcPct val="0"/>
              </a:spcBef>
            </a:pPr>
            <a:r>
              <a:rPr lang="fi-FI" altLang="en-US" sz="1200" dirty="0"/>
              <a:t>-selkeys</a:t>
            </a:r>
          </a:p>
          <a:p>
            <a:pPr algn="ctr">
              <a:spcBef>
                <a:spcPct val="0"/>
              </a:spcBef>
            </a:pPr>
            <a:r>
              <a:rPr lang="fi-FI" altLang="en-US" sz="1200" dirty="0"/>
              <a:t>- perustellut valinnat</a:t>
            </a:r>
            <a:endParaRPr lang="en-GB" altLang="en-US" sz="1200" dirty="0"/>
          </a:p>
        </p:txBody>
      </p:sp>
      <p:sp>
        <p:nvSpPr>
          <p:cNvPr id="41991" name="AutoShape 7">
            <a:extLst>
              <a:ext uri="{FF2B5EF4-FFF2-40B4-BE49-F238E27FC236}">
                <a16:creationId xmlns:a16="http://schemas.microsoft.com/office/drawing/2014/main" id="{04E93AA5-E8E0-FD5E-87A7-ADC57962E785}"/>
              </a:ext>
            </a:extLst>
          </p:cNvPr>
          <p:cNvSpPr>
            <a:spLocks noChangeArrowheads="1"/>
          </p:cNvSpPr>
          <p:nvPr/>
        </p:nvSpPr>
        <p:spPr bwMode="auto">
          <a:xfrm>
            <a:off x="2133600" y="2743200"/>
            <a:ext cx="1905000" cy="9144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dirty="0"/>
              <a:t>Tekniset </a:t>
            </a:r>
            <a:br>
              <a:rPr lang="fi-FI" altLang="en-US" sz="1600" dirty="0"/>
            </a:br>
            <a:r>
              <a:rPr lang="fi-FI" altLang="en-US" sz="1600" dirty="0"/>
              <a:t>mahdollisuudet</a:t>
            </a:r>
          </a:p>
          <a:p>
            <a:pPr algn="ctr">
              <a:spcBef>
                <a:spcPct val="0"/>
              </a:spcBef>
              <a:buFontTx/>
              <a:buChar char="-"/>
            </a:pPr>
            <a:r>
              <a:rPr lang="fi-FI" altLang="en-US" sz="1200" dirty="0"/>
              <a:t>Deterministisyys</a:t>
            </a:r>
          </a:p>
          <a:p>
            <a:pPr algn="ctr">
              <a:spcBef>
                <a:spcPct val="0"/>
              </a:spcBef>
              <a:buFontTx/>
              <a:buChar char="-"/>
            </a:pPr>
            <a:r>
              <a:rPr lang="fi-FI" altLang="en-US" sz="1200" dirty="0"/>
              <a:t>Rajapinnat (GUI, API)</a:t>
            </a:r>
            <a:endParaRPr lang="en-GB" altLang="en-US" sz="1200" dirty="0"/>
          </a:p>
        </p:txBody>
      </p:sp>
      <p:sp>
        <p:nvSpPr>
          <p:cNvPr id="41992" name="AutoShape 8">
            <a:extLst>
              <a:ext uri="{FF2B5EF4-FFF2-40B4-BE49-F238E27FC236}">
                <a16:creationId xmlns:a16="http://schemas.microsoft.com/office/drawing/2014/main" id="{BD5CB123-C5A4-38B1-502B-4AA25EEF6BB2}"/>
              </a:ext>
            </a:extLst>
          </p:cNvPr>
          <p:cNvSpPr>
            <a:spLocks noChangeArrowheads="1"/>
          </p:cNvSpPr>
          <p:nvPr/>
        </p:nvSpPr>
        <p:spPr bwMode="auto">
          <a:xfrm>
            <a:off x="7543800" y="3581400"/>
            <a:ext cx="2209800" cy="1524000"/>
          </a:xfrm>
          <a:prstGeom prst="roundRect">
            <a:avLst>
              <a:gd name="adj" fmla="val 16667"/>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spcBef>
                <a:spcPct val="0"/>
              </a:spcBef>
            </a:pPr>
            <a:r>
              <a:rPr lang="fi-FI" altLang="en-US" sz="1600" dirty="0"/>
              <a:t>Vaatimukset</a:t>
            </a:r>
          </a:p>
          <a:p>
            <a:pPr algn="ctr">
              <a:spcBef>
                <a:spcPct val="0"/>
              </a:spcBef>
              <a:buFontTx/>
              <a:buChar char="-"/>
            </a:pPr>
            <a:r>
              <a:rPr lang="fi-FI" altLang="en-US" sz="1200" dirty="0"/>
              <a:t>Tarpeiden ymmärtäminen </a:t>
            </a:r>
            <a:br>
              <a:rPr lang="fi-FI" altLang="en-US" sz="1200" dirty="0"/>
            </a:br>
            <a:r>
              <a:rPr lang="fi-FI" altLang="en-US" sz="1200" dirty="0"/>
              <a:t>ja kuvaaminen</a:t>
            </a:r>
          </a:p>
          <a:p>
            <a:pPr algn="ctr">
              <a:spcBef>
                <a:spcPct val="0"/>
              </a:spcBef>
              <a:buFontTx/>
              <a:buChar char="-"/>
            </a:pPr>
            <a:r>
              <a:rPr lang="fi-FI" altLang="en-US" sz="1200" dirty="0"/>
              <a:t>Implisiittisten ja eksplisiittisten </a:t>
            </a:r>
            <a:br>
              <a:rPr lang="fi-FI" altLang="en-US" sz="1200" dirty="0"/>
            </a:br>
            <a:r>
              <a:rPr lang="fi-FI" altLang="en-US" sz="1200" dirty="0"/>
              <a:t>vaatimusten tasapaino</a:t>
            </a:r>
          </a:p>
          <a:p>
            <a:pPr algn="ctr">
              <a:spcBef>
                <a:spcPct val="0"/>
              </a:spcBef>
              <a:buFontTx/>
              <a:buChar char="-"/>
            </a:pPr>
            <a:r>
              <a:rPr lang="fi-FI" altLang="en-US" sz="1200" dirty="0"/>
              <a:t>Muutosten hallinta</a:t>
            </a:r>
            <a:endParaRPr lang="en-GB" altLang="en-US" sz="1200" dirty="0"/>
          </a:p>
        </p:txBody>
      </p:sp>
      <p:sp>
        <p:nvSpPr>
          <p:cNvPr id="41993" name="AutoShape 9">
            <a:extLst>
              <a:ext uri="{FF2B5EF4-FFF2-40B4-BE49-F238E27FC236}">
                <a16:creationId xmlns:a16="http://schemas.microsoft.com/office/drawing/2014/main" id="{FA2F77D2-FD0A-A8FA-40C9-540D68B4E2B9}"/>
              </a:ext>
            </a:extLst>
          </p:cNvPr>
          <p:cNvSpPr>
            <a:spLocks noChangeArrowheads="1"/>
          </p:cNvSpPr>
          <p:nvPr/>
        </p:nvSpPr>
        <p:spPr bwMode="auto">
          <a:xfrm>
            <a:off x="2133600" y="3810000"/>
            <a:ext cx="1905000" cy="9144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Määrittelyt</a:t>
            </a:r>
          </a:p>
          <a:p>
            <a:pPr algn="ctr">
              <a:spcBef>
                <a:spcPct val="0"/>
              </a:spcBef>
              <a:buFontTx/>
              <a:buChar char="-"/>
            </a:pPr>
            <a:r>
              <a:rPr lang="fi-FI" altLang="en-US" sz="1200"/>
              <a:t>rajapintojen kuvaukset</a:t>
            </a:r>
          </a:p>
          <a:p>
            <a:pPr algn="ctr">
              <a:spcBef>
                <a:spcPct val="0"/>
              </a:spcBef>
              <a:buFontTx/>
              <a:buChar char="-"/>
            </a:pPr>
            <a:r>
              <a:rPr lang="fi-FI" altLang="en-US" sz="1200"/>
              <a:t>komponenttien suhteet</a:t>
            </a:r>
            <a:endParaRPr lang="en-GB" altLang="en-US" sz="1200"/>
          </a:p>
        </p:txBody>
      </p:sp>
      <p:sp>
        <p:nvSpPr>
          <p:cNvPr id="41994" name="AutoShape 10">
            <a:extLst>
              <a:ext uri="{FF2B5EF4-FFF2-40B4-BE49-F238E27FC236}">
                <a16:creationId xmlns:a16="http://schemas.microsoft.com/office/drawing/2014/main" id="{F6587B77-65D3-1F12-6886-8C58AEF83C6A}"/>
              </a:ext>
            </a:extLst>
          </p:cNvPr>
          <p:cNvSpPr>
            <a:spLocks noChangeArrowheads="1"/>
          </p:cNvSpPr>
          <p:nvPr/>
        </p:nvSpPr>
        <p:spPr bwMode="auto">
          <a:xfrm>
            <a:off x="2133600" y="4876800"/>
            <a:ext cx="1905000" cy="9144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spcBef>
                <a:spcPct val="0"/>
              </a:spcBef>
            </a:pPr>
            <a:r>
              <a:rPr lang="fi-FI" altLang="en-US" sz="1600"/>
              <a:t>Prosessi</a:t>
            </a:r>
          </a:p>
          <a:p>
            <a:pPr algn="ctr">
              <a:spcBef>
                <a:spcPct val="0"/>
              </a:spcBef>
            </a:pPr>
            <a:r>
              <a:rPr lang="fi-FI" altLang="en-US" sz="1200"/>
              <a:t>-miten toimitaan sovellusta rakennettaessa</a:t>
            </a:r>
            <a:endParaRPr lang="en-GB" altLang="en-US" sz="12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Oval 2">
            <a:extLst>
              <a:ext uri="{FF2B5EF4-FFF2-40B4-BE49-F238E27FC236}">
                <a16:creationId xmlns:a16="http://schemas.microsoft.com/office/drawing/2014/main" id="{210D21EF-F68B-5841-B4B9-D1C81564DCDC}"/>
              </a:ext>
            </a:extLst>
          </p:cNvPr>
          <p:cNvSpPr>
            <a:spLocks noChangeArrowheads="1"/>
          </p:cNvSpPr>
          <p:nvPr/>
        </p:nvSpPr>
        <p:spPr bwMode="auto">
          <a:xfrm>
            <a:off x="4343400" y="1524000"/>
            <a:ext cx="3886200" cy="3810000"/>
          </a:xfrm>
          <a:prstGeom prst="ellipse">
            <a:avLst/>
          </a:prstGeom>
          <a:gradFill rotWithShape="0">
            <a:gsLst>
              <a:gs pos="0">
                <a:srgbClr val="FFFFFF"/>
              </a:gs>
              <a:gs pos="100000">
                <a:srgbClr val="33CC33"/>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5" name="Oval 3">
            <a:extLst>
              <a:ext uri="{FF2B5EF4-FFF2-40B4-BE49-F238E27FC236}">
                <a16:creationId xmlns:a16="http://schemas.microsoft.com/office/drawing/2014/main" id="{F79C07EA-64EA-E88E-522C-C0D48E02A0AE}"/>
              </a:ext>
            </a:extLst>
          </p:cNvPr>
          <p:cNvSpPr>
            <a:spLocks noChangeArrowheads="1"/>
          </p:cNvSpPr>
          <p:nvPr/>
        </p:nvSpPr>
        <p:spPr bwMode="auto">
          <a:xfrm>
            <a:off x="5029200" y="2209800"/>
            <a:ext cx="2514600" cy="2438400"/>
          </a:xfrm>
          <a:prstGeom prst="ellipse">
            <a:avLst/>
          </a:prstGeom>
          <a:gradFill rotWithShape="0">
            <a:gsLst>
              <a:gs pos="0">
                <a:srgbClr val="FFFFFF"/>
              </a:gs>
              <a:gs pos="100000">
                <a:srgbClr val="FFFF00"/>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6" name="Oval 4">
            <a:extLst>
              <a:ext uri="{FF2B5EF4-FFF2-40B4-BE49-F238E27FC236}">
                <a16:creationId xmlns:a16="http://schemas.microsoft.com/office/drawing/2014/main" id="{F1EA41D9-E5AE-D5B1-7602-B6B68CF21AD8}"/>
              </a:ext>
            </a:extLst>
          </p:cNvPr>
          <p:cNvSpPr>
            <a:spLocks noChangeArrowheads="1"/>
          </p:cNvSpPr>
          <p:nvPr/>
        </p:nvSpPr>
        <p:spPr bwMode="auto">
          <a:xfrm>
            <a:off x="5715000" y="2819400"/>
            <a:ext cx="1143000" cy="1143000"/>
          </a:xfrm>
          <a:prstGeom prst="ellipse">
            <a:avLst/>
          </a:prstGeom>
          <a:gradFill rotWithShape="0">
            <a:gsLst>
              <a:gs pos="0">
                <a:srgbClr val="FFFFFF"/>
              </a:gs>
              <a:gs pos="100000">
                <a:srgbClr val="FF0000"/>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37" name="AutoShape 5">
            <a:extLst>
              <a:ext uri="{FF2B5EF4-FFF2-40B4-BE49-F238E27FC236}">
                <a16:creationId xmlns:a16="http://schemas.microsoft.com/office/drawing/2014/main" id="{D4484537-1E58-092E-814A-C6D371DAF0C6}"/>
              </a:ext>
            </a:extLst>
          </p:cNvPr>
          <p:cNvSpPr>
            <a:spLocks noChangeArrowheads="1"/>
          </p:cNvSpPr>
          <p:nvPr/>
        </p:nvSpPr>
        <p:spPr bwMode="auto">
          <a:xfrm>
            <a:off x="3200400" y="457200"/>
            <a:ext cx="1905000" cy="914400"/>
          </a:xfrm>
          <a:prstGeom prst="roundRect">
            <a:avLst>
              <a:gd name="adj" fmla="val 16667"/>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spcBef>
                <a:spcPct val="0"/>
              </a:spcBef>
            </a:pPr>
            <a:r>
              <a:rPr lang="fi-FI" altLang="en-US" sz="1600"/>
              <a:t>Osaaminen</a:t>
            </a:r>
          </a:p>
        </p:txBody>
      </p:sp>
      <p:sp>
        <p:nvSpPr>
          <p:cNvPr id="44038" name="AutoShape 6">
            <a:extLst>
              <a:ext uri="{FF2B5EF4-FFF2-40B4-BE49-F238E27FC236}">
                <a16:creationId xmlns:a16="http://schemas.microsoft.com/office/drawing/2014/main" id="{F267AE27-F9CC-7F5D-3C89-518EC4093CD0}"/>
              </a:ext>
            </a:extLst>
          </p:cNvPr>
          <p:cNvSpPr>
            <a:spLocks noChangeArrowheads="1"/>
          </p:cNvSpPr>
          <p:nvPr/>
        </p:nvSpPr>
        <p:spPr bwMode="auto">
          <a:xfrm>
            <a:off x="1905000" y="2971800"/>
            <a:ext cx="1905000" cy="914400"/>
          </a:xfrm>
          <a:prstGeom prst="roundRect">
            <a:avLst>
              <a:gd name="adj" fmla="val 16667"/>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spcBef>
                <a:spcPct val="0"/>
              </a:spcBef>
            </a:pPr>
            <a:r>
              <a:rPr lang="fi-FI" altLang="en-US" sz="1600" dirty="0"/>
              <a:t>Testaustavoitteet</a:t>
            </a:r>
          </a:p>
        </p:txBody>
      </p:sp>
      <p:sp>
        <p:nvSpPr>
          <p:cNvPr id="44039" name="AutoShape 7">
            <a:extLst>
              <a:ext uri="{FF2B5EF4-FFF2-40B4-BE49-F238E27FC236}">
                <a16:creationId xmlns:a16="http://schemas.microsoft.com/office/drawing/2014/main" id="{A061552B-09D1-1AB7-B7E1-287A24C0EBED}"/>
              </a:ext>
            </a:extLst>
          </p:cNvPr>
          <p:cNvSpPr>
            <a:spLocks noChangeArrowheads="1"/>
          </p:cNvSpPr>
          <p:nvPr/>
        </p:nvSpPr>
        <p:spPr bwMode="auto">
          <a:xfrm>
            <a:off x="7391400" y="5562600"/>
            <a:ext cx="1905000" cy="9144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Tekniset </a:t>
            </a:r>
            <a:br>
              <a:rPr lang="fi-FI" altLang="en-US" sz="1600"/>
            </a:br>
            <a:r>
              <a:rPr lang="fi-FI" altLang="en-US" sz="1600"/>
              <a:t>mahdollisuudet</a:t>
            </a:r>
            <a:endParaRPr lang="en-GB" altLang="en-US" sz="1200"/>
          </a:p>
        </p:txBody>
      </p:sp>
      <p:sp>
        <p:nvSpPr>
          <p:cNvPr id="44040" name="AutoShape 8">
            <a:extLst>
              <a:ext uri="{FF2B5EF4-FFF2-40B4-BE49-F238E27FC236}">
                <a16:creationId xmlns:a16="http://schemas.microsoft.com/office/drawing/2014/main" id="{A6A76011-BEA5-DE0C-A5AC-3E98A17EF976}"/>
              </a:ext>
            </a:extLst>
          </p:cNvPr>
          <p:cNvSpPr>
            <a:spLocks noChangeArrowheads="1"/>
          </p:cNvSpPr>
          <p:nvPr/>
        </p:nvSpPr>
        <p:spPr bwMode="auto">
          <a:xfrm>
            <a:off x="7391400" y="457200"/>
            <a:ext cx="1905000" cy="914400"/>
          </a:xfrm>
          <a:prstGeom prst="roundRect">
            <a:avLst>
              <a:gd name="adj" fmla="val 16667"/>
            </a:avLst>
          </a:prstGeom>
          <a:solidFill>
            <a:schemeClr val="accent6"/>
          </a:solidFill>
          <a:ln w="9525">
            <a:solidFill>
              <a:srgbClr val="000000"/>
            </a:solidFill>
            <a:round/>
            <a:headEnd/>
            <a:tailEnd/>
          </a:ln>
          <a:effectLst/>
        </p:spPr>
        <p:txBody>
          <a:bodyPr wrap="none" anchor="ctr"/>
          <a:lstStyle/>
          <a:p>
            <a:pPr algn="ctr">
              <a:spcBef>
                <a:spcPct val="0"/>
              </a:spcBef>
            </a:pPr>
            <a:r>
              <a:rPr lang="fi-FI" altLang="en-US" sz="1600" dirty="0"/>
              <a:t>Vaatimukset</a:t>
            </a:r>
          </a:p>
        </p:txBody>
      </p:sp>
      <p:sp>
        <p:nvSpPr>
          <p:cNvPr id="44041" name="AutoShape 9">
            <a:extLst>
              <a:ext uri="{FF2B5EF4-FFF2-40B4-BE49-F238E27FC236}">
                <a16:creationId xmlns:a16="http://schemas.microsoft.com/office/drawing/2014/main" id="{F545A67A-E97E-0FAF-27D0-C64F474087AE}"/>
              </a:ext>
            </a:extLst>
          </p:cNvPr>
          <p:cNvSpPr>
            <a:spLocks noChangeArrowheads="1"/>
          </p:cNvSpPr>
          <p:nvPr/>
        </p:nvSpPr>
        <p:spPr bwMode="auto">
          <a:xfrm>
            <a:off x="3276600" y="5562600"/>
            <a:ext cx="1905000" cy="9144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Määrittelyt</a:t>
            </a:r>
            <a:endParaRPr lang="en-GB" altLang="en-US" sz="1200"/>
          </a:p>
        </p:txBody>
      </p:sp>
      <p:sp>
        <p:nvSpPr>
          <p:cNvPr id="44042" name="AutoShape 10">
            <a:extLst>
              <a:ext uri="{FF2B5EF4-FFF2-40B4-BE49-F238E27FC236}">
                <a16:creationId xmlns:a16="http://schemas.microsoft.com/office/drawing/2014/main" id="{DB9022BA-C853-20EC-930B-E78CCAC77AD9}"/>
              </a:ext>
            </a:extLst>
          </p:cNvPr>
          <p:cNvSpPr>
            <a:spLocks noChangeArrowheads="1"/>
          </p:cNvSpPr>
          <p:nvPr/>
        </p:nvSpPr>
        <p:spPr bwMode="auto">
          <a:xfrm>
            <a:off x="8686800" y="2971800"/>
            <a:ext cx="1905000" cy="9144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a:spcBef>
                <a:spcPct val="0"/>
              </a:spcBef>
            </a:pPr>
            <a:r>
              <a:rPr lang="fi-FI" altLang="en-US" sz="1600"/>
              <a:t>Prosessi</a:t>
            </a:r>
          </a:p>
        </p:txBody>
      </p:sp>
      <p:sp>
        <p:nvSpPr>
          <p:cNvPr id="44043" name="Line 11">
            <a:extLst>
              <a:ext uri="{FF2B5EF4-FFF2-40B4-BE49-F238E27FC236}">
                <a16:creationId xmlns:a16="http://schemas.microsoft.com/office/drawing/2014/main" id="{45BD62B4-E27F-ED75-61CC-BEF45B12B864}"/>
              </a:ext>
            </a:extLst>
          </p:cNvPr>
          <p:cNvSpPr>
            <a:spLocks noChangeShapeType="1"/>
          </p:cNvSpPr>
          <p:nvPr/>
        </p:nvSpPr>
        <p:spPr bwMode="auto">
          <a:xfrm>
            <a:off x="5105400" y="1447800"/>
            <a:ext cx="2362200" cy="4038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4044" name="Line 12">
            <a:extLst>
              <a:ext uri="{FF2B5EF4-FFF2-40B4-BE49-F238E27FC236}">
                <a16:creationId xmlns:a16="http://schemas.microsoft.com/office/drawing/2014/main" id="{D2DE3A5D-B4F9-71E4-8E25-950F8991CC09}"/>
              </a:ext>
            </a:extLst>
          </p:cNvPr>
          <p:cNvSpPr>
            <a:spLocks noChangeShapeType="1"/>
          </p:cNvSpPr>
          <p:nvPr/>
        </p:nvSpPr>
        <p:spPr bwMode="auto">
          <a:xfrm flipV="1">
            <a:off x="5105400" y="1447800"/>
            <a:ext cx="2286000" cy="4038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4045" name="Line 13">
            <a:extLst>
              <a:ext uri="{FF2B5EF4-FFF2-40B4-BE49-F238E27FC236}">
                <a16:creationId xmlns:a16="http://schemas.microsoft.com/office/drawing/2014/main" id="{17B557D2-D682-2F4E-FEF7-553FD7C1675A}"/>
              </a:ext>
            </a:extLst>
          </p:cNvPr>
          <p:cNvSpPr>
            <a:spLocks noChangeShapeType="1"/>
          </p:cNvSpPr>
          <p:nvPr/>
        </p:nvSpPr>
        <p:spPr bwMode="auto">
          <a:xfrm>
            <a:off x="3886200" y="3429000"/>
            <a:ext cx="4724400" cy="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44046" name="Text Box 14">
            <a:extLst>
              <a:ext uri="{FF2B5EF4-FFF2-40B4-BE49-F238E27FC236}">
                <a16:creationId xmlns:a16="http://schemas.microsoft.com/office/drawing/2014/main" id="{B894A4F4-32B1-8F3B-40F3-19BC3D039998}"/>
              </a:ext>
            </a:extLst>
          </p:cNvPr>
          <p:cNvSpPr txBox="1">
            <a:spLocks noChangeArrowheads="1"/>
          </p:cNvSpPr>
          <p:nvPr/>
        </p:nvSpPr>
        <p:spPr bwMode="auto">
          <a:xfrm>
            <a:off x="990600" y="1672487"/>
            <a:ext cx="2895600" cy="646331"/>
          </a:xfrm>
          <a:prstGeom prst="rect">
            <a:avLst/>
          </a:prstGeom>
          <a:solidFill>
            <a:schemeClr val="bg1"/>
          </a:solidFill>
          <a:ln w="9525">
            <a:solidFill>
              <a:srgbClr val="FF0000"/>
            </a:solidFill>
            <a:miter lim="800000"/>
            <a:headEnd/>
            <a:tailEnd/>
          </a:ln>
          <a:effectLst>
            <a:outerShdw dist="107763" dir="18900000" algn="ctr" rotWithShape="0">
              <a:schemeClr val="bg2"/>
            </a:outerShdw>
          </a:effectLst>
        </p:spPr>
        <p:txBody>
          <a:bodyPr>
            <a:spAutoFit/>
          </a:bodyPr>
          <a:lstStyle/>
          <a:p>
            <a:pPr algn="ctr"/>
            <a:r>
              <a:rPr lang="fi-FI" altLang="en-US" dirty="0">
                <a:solidFill>
                  <a:srgbClr val="FF0000"/>
                </a:solidFill>
              </a:rPr>
              <a:t>Testauskyvykkyys vaikuttaa automaatioon</a:t>
            </a:r>
            <a:endParaRPr lang="en-GB" altLang="en-US" dirty="0">
              <a:solidFill>
                <a:srgbClr val="FF0000"/>
              </a:solidFill>
            </a:endParaRPr>
          </a:p>
        </p:txBody>
      </p:sp>
      <p:sp>
        <p:nvSpPr>
          <p:cNvPr id="44047" name="Oval 15">
            <a:extLst>
              <a:ext uri="{FF2B5EF4-FFF2-40B4-BE49-F238E27FC236}">
                <a16:creationId xmlns:a16="http://schemas.microsoft.com/office/drawing/2014/main" id="{19362B8C-8305-C3F9-EA08-2A6017A61938}"/>
              </a:ext>
            </a:extLst>
          </p:cNvPr>
          <p:cNvSpPr>
            <a:spLocks noChangeArrowheads="1"/>
          </p:cNvSpPr>
          <p:nvPr/>
        </p:nvSpPr>
        <p:spPr bwMode="auto">
          <a:xfrm>
            <a:off x="5334000" y="4724400"/>
            <a:ext cx="228600" cy="228600"/>
          </a:xfrm>
          <a:prstGeom prst="ellipse">
            <a:avLst/>
          </a:prstGeom>
          <a:gradFill rotWithShape="0">
            <a:gsLst>
              <a:gs pos="0">
                <a:srgbClr val="FFFFFF"/>
              </a:gs>
              <a:gs pos="100000">
                <a:srgbClr val="5F5F5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8" name="Oval 16">
            <a:extLst>
              <a:ext uri="{FF2B5EF4-FFF2-40B4-BE49-F238E27FC236}">
                <a16:creationId xmlns:a16="http://schemas.microsoft.com/office/drawing/2014/main" id="{2CDBD00B-74DD-54AD-F9B5-80F7D90AAC6F}"/>
              </a:ext>
            </a:extLst>
          </p:cNvPr>
          <p:cNvSpPr>
            <a:spLocks noChangeArrowheads="1"/>
          </p:cNvSpPr>
          <p:nvPr/>
        </p:nvSpPr>
        <p:spPr bwMode="auto">
          <a:xfrm>
            <a:off x="5257800" y="3276600"/>
            <a:ext cx="228600" cy="228600"/>
          </a:xfrm>
          <a:prstGeom prst="ellipse">
            <a:avLst/>
          </a:prstGeom>
          <a:gradFill rotWithShape="0">
            <a:gsLst>
              <a:gs pos="0">
                <a:srgbClr val="FFFFFF"/>
              </a:gs>
              <a:gs pos="100000">
                <a:srgbClr val="5F5F5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49" name="Oval 17">
            <a:extLst>
              <a:ext uri="{FF2B5EF4-FFF2-40B4-BE49-F238E27FC236}">
                <a16:creationId xmlns:a16="http://schemas.microsoft.com/office/drawing/2014/main" id="{EC87F6E9-ACD7-5D83-250C-D4B4590AEB6A}"/>
              </a:ext>
            </a:extLst>
          </p:cNvPr>
          <p:cNvSpPr>
            <a:spLocks noChangeArrowheads="1"/>
          </p:cNvSpPr>
          <p:nvPr/>
        </p:nvSpPr>
        <p:spPr bwMode="auto">
          <a:xfrm>
            <a:off x="5334000" y="1981200"/>
            <a:ext cx="228600" cy="228600"/>
          </a:xfrm>
          <a:prstGeom prst="ellipse">
            <a:avLst/>
          </a:prstGeom>
          <a:gradFill rotWithShape="0">
            <a:gsLst>
              <a:gs pos="0">
                <a:srgbClr val="FFFFFF"/>
              </a:gs>
              <a:gs pos="100000">
                <a:srgbClr val="5F5F5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0" name="Oval 18">
            <a:extLst>
              <a:ext uri="{FF2B5EF4-FFF2-40B4-BE49-F238E27FC236}">
                <a16:creationId xmlns:a16="http://schemas.microsoft.com/office/drawing/2014/main" id="{FD98D07B-5EF4-73C1-2B04-97AEB895428F}"/>
              </a:ext>
            </a:extLst>
          </p:cNvPr>
          <p:cNvSpPr>
            <a:spLocks noChangeArrowheads="1"/>
          </p:cNvSpPr>
          <p:nvPr/>
        </p:nvSpPr>
        <p:spPr bwMode="auto">
          <a:xfrm>
            <a:off x="6705600" y="2362200"/>
            <a:ext cx="228600" cy="228600"/>
          </a:xfrm>
          <a:prstGeom prst="ellipse">
            <a:avLst/>
          </a:prstGeom>
          <a:gradFill rotWithShape="0">
            <a:gsLst>
              <a:gs pos="0">
                <a:srgbClr val="FFFFFF"/>
              </a:gs>
              <a:gs pos="100000">
                <a:srgbClr val="5F5F5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1" name="Oval 19">
            <a:extLst>
              <a:ext uri="{FF2B5EF4-FFF2-40B4-BE49-F238E27FC236}">
                <a16:creationId xmlns:a16="http://schemas.microsoft.com/office/drawing/2014/main" id="{ECBC8007-F570-52BD-584B-55D502F4949F}"/>
              </a:ext>
            </a:extLst>
          </p:cNvPr>
          <p:cNvSpPr>
            <a:spLocks noChangeArrowheads="1"/>
          </p:cNvSpPr>
          <p:nvPr/>
        </p:nvSpPr>
        <p:spPr bwMode="auto">
          <a:xfrm>
            <a:off x="6324600" y="3657600"/>
            <a:ext cx="228600" cy="228600"/>
          </a:xfrm>
          <a:prstGeom prst="ellipse">
            <a:avLst/>
          </a:prstGeom>
          <a:gradFill rotWithShape="0">
            <a:gsLst>
              <a:gs pos="0">
                <a:srgbClr val="FFFFFF"/>
              </a:gs>
              <a:gs pos="100000">
                <a:srgbClr val="5F5F5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2" name="Oval 20">
            <a:extLst>
              <a:ext uri="{FF2B5EF4-FFF2-40B4-BE49-F238E27FC236}">
                <a16:creationId xmlns:a16="http://schemas.microsoft.com/office/drawing/2014/main" id="{24477222-F924-8405-630A-CB07A909A67E}"/>
              </a:ext>
            </a:extLst>
          </p:cNvPr>
          <p:cNvSpPr>
            <a:spLocks noChangeArrowheads="1"/>
          </p:cNvSpPr>
          <p:nvPr/>
        </p:nvSpPr>
        <p:spPr bwMode="auto">
          <a:xfrm>
            <a:off x="7086600" y="3352800"/>
            <a:ext cx="228600" cy="228600"/>
          </a:xfrm>
          <a:prstGeom prst="ellipse">
            <a:avLst/>
          </a:prstGeom>
          <a:gradFill rotWithShape="0">
            <a:gsLst>
              <a:gs pos="0">
                <a:srgbClr val="FFFFFF"/>
              </a:gs>
              <a:gs pos="100000">
                <a:srgbClr val="5F5F5F"/>
              </a:gs>
            </a:gsLst>
            <a:path path="shape">
              <a:fillToRect l="50000" t="50000" r="50000" b="50000"/>
            </a:path>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053" name="Freeform 21">
            <a:extLst>
              <a:ext uri="{FF2B5EF4-FFF2-40B4-BE49-F238E27FC236}">
                <a16:creationId xmlns:a16="http://schemas.microsoft.com/office/drawing/2014/main" id="{CC0F722D-31BD-95CE-5CFC-DF44765C1A47}"/>
              </a:ext>
            </a:extLst>
          </p:cNvPr>
          <p:cNvSpPr>
            <a:spLocks/>
          </p:cNvSpPr>
          <p:nvPr/>
        </p:nvSpPr>
        <p:spPr bwMode="auto">
          <a:xfrm>
            <a:off x="5334000" y="2057400"/>
            <a:ext cx="1828800" cy="2819400"/>
          </a:xfrm>
          <a:custGeom>
            <a:avLst/>
            <a:gdLst>
              <a:gd name="T0" fmla="*/ 96 w 1152"/>
              <a:gd name="T1" fmla="*/ 1776 h 1776"/>
              <a:gd name="T2" fmla="*/ 0 w 1152"/>
              <a:gd name="T3" fmla="*/ 816 h 1776"/>
              <a:gd name="T4" fmla="*/ 48 w 1152"/>
              <a:gd name="T5" fmla="*/ 0 h 1776"/>
              <a:gd name="T6" fmla="*/ 960 w 1152"/>
              <a:gd name="T7" fmla="*/ 288 h 1776"/>
              <a:gd name="T8" fmla="*/ 1152 w 1152"/>
              <a:gd name="T9" fmla="*/ 864 h 1776"/>
              <a:gd name="T10" fmla="*/ 720 w 1152"/>
              <a:gd name="T11" fmla="*/ 1104 h 1776"/>
              <a:gd name="T12" fmla="*/ 96 w 1152"/>
              <a:gd name="T13" fmla="*/ 1776 h 1776"/>
            </a:gdLst>
            <a:ahLst/>
            <a:cxnLst>
              <a:cxn ang="0">
                <a:pos x="T0" y="T1"/>
              </a:cxn>
              <a:cxn ang="0">
                <a:pos x="T2" y="T3"/>
              </a:cxn>
              <a:cxn ang="0">
                <a:pos x="T4" y="T5"/>
              </a:cxn>
              <a:cxn ang="0">
                <a:pos x="T6" y="T7"/>
              </a:cxn>
              <a:cxn ang="0">
                <a:pos x="T8" y="T9"/>
              </a:cxn>
              <a:cxn ang="0">
                <a:pos x="T10" y="T11"/>
              </a:cxn>
              <a:cxn ang="0">
                <a:pos x="T12" y="T13"/>
              </a:cxn>
            </a:cxnLst>
            <a:rect l="0" t="0" r="r" b="b"/>
            <a:pathLst>
              <a:path w="1152" h="1776">
                <a:moveTo>
                  <a:pt x="96" y="1776"/>
                </a:moveTo>
                <a:lnTo>
                  <a:pt x="0" y="816"/>
                </a:lnTo>
                <a:lnTo>
                  <a:pt x="48" y="0"/>
                </a:lnTo>
                <a:lnTo>
                  <a:pt x="960" y="288"/>
                </a:lnTo>
                <a:lnTo>
                  <a:pt x="1152" y="864"/>
                </a:lnTo>
                <a:lnTo>
                  <a:pt x="720" y="1104"/>
                </a:lnTo>
                <a:lnTo>
                  <a:pt x="96" y="1776"/>
                </a:lnTo>
                <a:close/>
              </a:path>
            </a:pathLst>
          </a:custGeom>
          <a:solidFill>
            <a:srgbClr val="C0C0C0">
              <a:alpha val="50000"/>
            </a:srgbClr>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a:extLst>
              <a:ext uri="{FF2B5EF4-FFF2-40B4-BE49-F238E27FC236}">
                <a16:creationId xmlns:a16="http://schemas.microsoft.com/office/drawing/2014/main" id="{83D2335A-E13B-43C4-04A8-FF2900F357AB}"/>
              </a:ext>
            </a:extLst>
          </p:cNvPr>
          <p:cNvSpPr>
            <a:spLocks noGrp="1" noChangeArrowheads="1"/>
          </p:cNvSpPr>
          <p:nvPr>
            <p:ph type="title"/>
          </p:nvPr>
        </p:nvSpPr>
        <p:spPr/>
        <p:txBody>
          <a:bodyPr/>
          <a:lstStyle/>
          <a:p>
            <a:r>
              <a:rPr lang="fi-FI" altLang="en-US"/>
              <a:t>Sisältö</a:t>
            </a:r>
            <a:endParaRPr lang="en-GB" altLang="en-US"/>
          </a:p>
        </p:txBody>
      </p:sp>
      <p:sp>
        <p:nvSpPr>
          <p:cNvPr id="118787" name="AutoShape 3">
            <a:extLst>
              <a:ext uri="{FF2B5EF4-FFF2-40B4-BE49-F238E27FC236}">
                <a16:creationId xmlns:a16="http://schemas.microsoft.com/office/drawing/2014/main" id="{6212BD70-ECDF-C6DA-21E5-E7C49D79F01D}"/>
              </a:ext>
            </a:extLst>
          </p:cNvPr>
          <p:cNvSpPr>
            <a:spLocks noChangeArrowheads="1"/>
          </p:cNvSpPr>
          <p:nvPr/>
        </p:nvSpPr>
        <p:spPr bwMode="black">
          <a:xfrm>
            <a:off x="2911476" y="20574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2000"/>
              <a:t>Testausautomaatio laajana käsitteenä: testauksen tukemisen välineet vs. testiautomaatio</a:t>
            </a:r>
            <a:endParaRPr lang="en-GB" altLang="en-US" sz="2000"/>
          </a:p>
        </p:txBody>
      </p:sp>
      <p:sp>
        <p:nvSpPr>
          <p:cNvPr id="118788" name="AutoShape 4">
            <a:extLst>
              <a:ext uri="{FF2B5EF4-FFF2-40B4-BE49-F238E27FC236}">
                <a16:creationId xmlns:a16="http://schemas.microsoft.com/office/drawing/2014/main" id="{C74FBCE7-ABC4-7A57-460A-572CCF2B7529}"/>
              </a:ext>
            </a:extLst>
          </p:cNvPr>
          <p:cNvSpPr>
            <a:spLocks noChangeArrowheads="1"/>
          </p:cNvSpPr>
          <p:nvPr/>
        </p:nvSpPr>
        <p:spPr bwMode="black">
          <a:xfrm>
            <a:off x="2895601" y="28956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a:t>Automatisointitarpeet ja mahdollisuudet</a:t>
            </a:r>
            <a:endParaRPr lang="en-GB" altLang="en-US"/>
          </a:p>
        </p:txBody>
      </p:sp>
      <p:sp>
        <p:nvSpPr>
          <p:cNvPr id="118789" name="AutoShape 5">
            <a:extLst>
              <a:ext uri="{FF2B5EF4-FFF2-40B4-BE49-F238E27FC236}">
                <a16:creationId xmlns:a16="http://schemas.microsoft.com/office/drawing/2014/main" id="{983E830D-EA2A-F50B-8A25-4A3DA909FC6B}"/>
              </a:ext>
            </a:extLst>
          </p:cNvPr>
          <p:cNvSpPr>
            <a:spLocks noChangeArrowheads="1"/>
          </p:cNvSpPr>
          <p:nvPr/>
        </p:nvSpPr>
        <p:spPr bwMode="black">
          <a:xfrm>
            <a:off x="2911476" y="3733800"/>
            <a:ext cx="6367463" cy="6858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2000" b="1"/>
              <a:t>Automatisointiratkaisun valinta ja ajoitus</a:t>
            </a:r>
            <a:endParaRPr lang="en-GB" altLang="en-US" sz="2000" b="1"/>
          </a:p>
        </p:txBody>
      </p:sp>
      <p:sp>
        <p:nvSpPr>
          <p:cNvPr id="118790" name="AutoShape 6">
            <a:extLst>
              <a:ext uri="{FF2B5EF4-FFF2-40B4-BE49-F238E27FC236}">
                <a16:creationId xmlns:a16="http://schemas.microsoft.com/office/drawing/2014/main" id="{72269C24-ADC4-DF03-A256-3079C98D5C2E}"/>
              </a:ext>
            </a:extLst>
          </p:cNvPr>
          <p:cNvSpPr>
            <a:spLocks noChangeArrowheads="1"/>
          </p:cNvSpPr>
          <p:nvPr/>
        </p:nvSpPr>
        <p:spPr bwMode="black">
          <a:xfrm>
            <a:off x="2928938" y="4572000"/>
            <a:ext cx="6367462"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a:t>Toiminnan järkeistäminen ja välinepaletin integrointi</a:t>
            </a:r>
            <a:endParaRPr lang="en-GB"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2" name="Rectangle 6">
            <a:extLst>
              <a:ext uri="{FF2B5EF4-FFF2-40B4-BE49-F238E27FC236}">
                <a16:creationId xmlns:a16="http://schemas.microsoft.com/office/drawing/2014/main" id="{93BA3458-40AC-F4C7-CA24-FEDE8C50FF59}"/>
              </a:ext>
            </a:extLst>
          </p:cNvPr>
          <p:cNvSpPr>
            <a:spLocks noGrp="1" noChangeArrowheads="1"/>
          </p:cNvSpPr>
          <p:nvPr>
            <p:ph type="title"/>
          </p:nvPr>
        </p:nvSpPr>
        <p:spPr/>
        <p:txBody>
          <a:bodyPr/>
          <a:lstStyle/>
          <a:p>
            <a:r>
              <a:rPr lang="fi-FI" altLang="en-US"/>
              <a:t>Testiautomaatioprojektin perussäännöt</a:t>
            </a:r>
            <a:endParaRPr lang="en-GB" altLang="en-US"/>
          </a:p>
        </p:txBody>
      </p:sp>
      <p:sp>
        <p:nvSpPr>
          <p:cNvPr id="126983" name="Rectangle 7">
            <a:extLst>
              <a:ext uri="{FF2B5EF4-FFF2-40B4-BE49-F238E27FC236}">
                <a16:creationId xmlns:a16="http://schemas.microsoft.com/office/drawing/2014/main" id="{7F7749BC-74CF-2DCB-D7DE-0CF3202C4A55}"/>
              </a:ext>
            </a:extLst>
          </p:cNvPr>
          <p:cNvSpPr>
            <a:spLocks noGrp="1" noChangeArrowheads="1"/>
          </p:cNvSpPr>
          <p:nvPr>
            <p:ph type="body" idx="1"/>
          </p:nvPr>
        </p:nvSpPr>
        <p:spPr/>
        <p:txBody>
          <a:bodyPr/>
          <a:lstStyle/>
          <a:p>
            <a:r>
              <a:rPr lang="en-GB" altLang="en-US" sz="2400"/>
              <a:t>Testausautomaatioon pätee ihan samat perussäännöt kuin ohjelmistoprojektiinkin:</a:t>
            </a:r>
          </a:p>
          <a:p>
            <a:pPr lvl="1"/>
            <a:r>
              <a:rPr lang="fi-FI" altLang="en-US" sz="2300"/>
              <a:t>M</a:t>
            </a:r>
            <a:r>
              <a:rPr lang="en-GB" altLang="en-US" sz="2300"/>
              <a:t>äärittele vaatimukset</a:t>
            </a:r>
          </a:p>
          <a:p>
            <a:pPr lvl="1"/>
            <a:r>
              <a:rPr lang="fi-FI" altLang="en-US" sz="2300"/>
              <a:t>H</a:t>
            </a:r>
            <a:r>
              <a:rPr lang="en-GB" altLang="en-US" sz="2300"/>
              <a:t>allinnoi lähdekoodia, testiaineistoa ja työkaluja</a:t>
            </a:r>
          </a:p>
          <a:p>
            <a:pPr lvl="1"/>
            <a:r>
              <a:rPr lang="fi-FI" altLang="en-US" sz="2300"/>
              <a:t>S</a:t>
            </a:r>
            <a:r>
              <a:rPr lang="en-GB" altLang="en-US" sz="2300"/>
              <a:t>uunnittele ennen kuin koodaat</a:t>
            </a:r>
          </a:p>
          <a:p>
            <a:pPr lvl="1"/>
            <a:r>
              <a:rPr lang="fi-FI" altLang="en-US" sz="2300"/>
              <a:t>K</a:t>
            </a:r>
            <a:r>
              <a:rPr lang="en-GB" altLang="en-US" sz="2300"/>
              <a:t>atselmoi testiautomaatiokoodi</a:t>
            </a:r>
          </a:p>
          <a:p>
            <a:pPr lvl="1"/>
            <a:r>
              <a:rPr lang="fi-FI" altLang="en-US" sz="2300"/>
              <a:t>T</a:t>
            </a:r>
            <a:r>
              <a:rPr lang="en-GB" altLang="en-US" sz="2300"/>
              <a:t>estaa testiautomaatiokoodi</a:t>
            </a:r>
          </a:p>
          <a:p>
            <a:pPr lvl="1"/>
            <a:r>
              <a:rPr lang="fi-FI" altLang="en-US" sz="2300"/>
              <a:t>S</a:t>
            </a:r>
            <a:r>
              <a:rPr lang="en-GB" altLang="en-US" sz="2300"/>
              <a:t>euraa testiautomaation virheitä</a:t>
            </a:r>
          </a:p>
          <a:p>
            <a:pPr lvl="1"/>
            <a:r>
              <a:rPr lang="fi-FI" altLang="en-US" sz="2300"/>
              <a:t>D</a:t>
            </a:r>
            <a:r>
              <a:rPr lang="en-GB" altLang="en-US" sz="2300"/>
              <a:t>okumentoi järjestely muita käyttäjiä varten</a:t>
            </a:r>
          </a:p>
          <a:p>
            <a:pPr lvl="1"/>
            <a:r>
              <a:rPr lang="en-GB" altLang="en-US" sz="2300"/>
              <a:t>Luo rakenne jossa on tarkastuspisteitä ja toimitettavia kokonaisuuksia tukemaan viestintää ja näyttämään edistymistä</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B310C718-57AF-5534-8CA6-18C01695DD22}"/>
              </a:ext>
            </a:extLst>
          </p:cNvPr>
          <p:cNvSpPr>
            <a:spLocks noGrp="1" noChangeArrowheads="1"/>
          </p:cNvSpPr>
          <p:nvPr>
            <p:ph type="title"/>
          </p:nvPr>
        </p:nvSpPr>
        <p:spPr/>
        <p:txBody>
          <a:bodyPr/>
          <a:lstStyle/>
          <a:p>
            <a:r>
              <a:rPr lang="fi-FI" altLang="en-US"/>
              <a:t>Automatisoinnin haasteet</a:t>
            </a:r>
            <a:endParaRPr lang="en-US" altLang="en-US"/>
          </a:p>
        </p:txBody>
      </p:sp>
      <p:sp>
        <p:nvSpPr>
          <p:cNvPr id="110595" name="Rectangle 3">
            <a:extLst>
              <a:ext uri="{FF2B5EF4-FFF2-40B4-BE49-F238E27FC236}">
                <a16:creationId xmlns:a16="http://schemas.microsoft.com/office/drawing/2014/main" id="{E89184EF-42A5-5093-AB8E-A8CEC60A04A5}"/>
              </a:ext>
            </a:extLst>
          </p:cNvPr>
          <p:cNvSpPr>
            <a:spLocks noGrp="1" noChangeArrowheads="1"/>
          </p:cNvSpPr>
          <p:nvPr>
            <p:ph type="body" idx="1"/>
          </p:nvPr>
        </p:nvSpPr>
        <p:spPr/>
        <p:txBody>
          <a:bodyPr/>
          <a:lstStyle/>
          <a:p>
            <a:pPr marL="342900" indent="-342900"/>
            <a:r>
              <a:rPr lang="fi-FI" altLang="en-US"/>
              <a:t>Käytännössä:</a:t>
            </a:r>
          </a:p>
          <a:p>
            <a:pPr marL="742950" lvl="1" indent="-285750"/>
            <a:r>
              <a:rPr lang="fi-FI" altLang="en-US"/>
              <a:t>vaatii ohjelmointitaitoa ja sovelluksen syvällistä tuntemusta</a:t>
            </a:r>
          </a:p>
          <a:p>
            <a:pPr marL="742950" lvl="1" indent="-285750"/>
            <a:r>
              <a:rPr lang="fi-FI" altLang="en-US"/>
              <a:t>hajoaa helposti</a:t>
            </a:r>
          </a:p>
          <a:p>
            <a:pPr marL="742950" lvl="1" indent="-285750"/>
            <a:r>
              <a:rPr lang="fi-FI" altLang="en-US"/>
              <a:t>kasvaa nopeasti</a:t>
            </a:r>
          </a:p>
          <a:p>
            <a:pPr marL="742950" lvl="1" indent="-285750"/>
            <a:r>
              <a:rPr lang="fi-FI" altLang="en-US"/>
              <a:t>”apinatesti”</a:t>
            </a:r>
          </a:p>
          <a:p>
            <a:pPr marL="742950" lvl="1" indent="-285750"/>
            <a:r>
              <a:rPr lang="fi-FI" altLang="en-US"/>
              <a:t>periaatteessa uusi ohjelmointiympäristö, joka vaatii ylläpitoa ja dokumentointia</a:t>
            </a:r>
          </a:p>
          <a:p>
            <a:pPr marL="742950" lvl="1" indent="-285750"/>
            <a:r>
              <a:rPr lang="fi-FI" altLang="en-US"/>
              <a:t>tuo usein uusia kieliä opeteltavaksi</a:t>
            </a:r>
          </a:p>
          <a:p>
            <a:pPr marL="742950" lvl="1" indent="-285750"/>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79C362EA-DFF8-C602-EDEA-CCF7D7E43277}"/>
              </a:ext>
            </a:extLst>
          </p:cNvPr>
          <p:cNvSpPr>
            <a:spLocks noGrp="1" noChangeArrowheads="1"/>
          </p:cNvSpPr>
          <p:nvPr>
            <p:ph type="title"/>
          </p:nvPr>
        </p:nvSpPr>
        <p:spPr/>
        <p:txBody>
          <a:bodyPr/>
          <a:lstStyle/>
          <a:p>
            <a:r>
              <a:rPr lang="fi-FI" altLang="en-US"/>
              <a:t>Osallistujien taustasta</a:t>
            </a:r>
          </a:p>
        </p:txBody>
      </p:sp>
      <p:sp>
        <p:nvSpPr>
          <p:cNvPr id="50179" name="Rectangle 3">
            <a:extLst>
              <a:ext uri="{FF2B5EF4-FFF2-40B4-BE49-F238E27FC236}">
                <a16:creationId xmlns:a16="http://schemas.microsoft.com/office/drawing/2014/main" id="{5866C31D-4C72-9C70-D965-61054606B331}"/>
              </a:ext>
            </a:extLst>
          </p:cNvPr>
          <p:cNvSpPr>
            <a:spLocks noGrp="1" noChangeArrowheads="1"/>
          </p:cNvSpPr>
          <p:nvPr>
            <p:ph type="body" idx="1"/>
          </p:nvPr>
        </p:nvSpPr>
        <p:spPr/>
        <p:txBody>
          <a:bodyPr/>
          <a:lstStyle/>
          <a:p>
            <a:r>
              <a:rPr lang="fi-FI" altLang="en-US"/>
              <a:t>Kuinka monella yleisössä on henkilökohtaisia kokemuksia testauksen automatisoinnista?</a:t>
            </a:r>
          </a:p>
          <a:p>
            <a:endParaRPr lang="fi-FI" altLang="en-US"/>
          </a:p>
          <a:p>
            <a:r>
              <a:rPr lang="fi-FI" altLang="en-US"/>
              <a:t>Kuinka moni uskoo että testaus automatisoituu tulevaisuudessa?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10C67F67-F6FA-5EF8-AF10-B38F5FAFBD8E}"/>
              </a:ext>
            </a:extLst>
          </p:cNvPr>
          <p:cNvSpPr>
            <a:spLocks noGrp="1" noChangeArrowheads="1"/>
          </p:cNvSpPr>
          <p:nvPr>
            <p:ph type="title"/>
          </p:nvPr>
        </p:nvSpPr>
        <p:spPr/>
        <p:txBody>
          <a:bodyPr/>
          <a:lstStyle/>
          <a:p>
            <a:r>
              <a:rPr lang="fi-FI" altLang="en-US"/>
              <a:t>GUI-automaation käyttö - kriteerit</a:t>
            </a:r>
            <a:endParaRPr lang="en-US" altLang="en-US"/>
          </a:p>
        </p:txBody>
      </p:sp>
      <p:sp>
        <p:nvSpPr>
          <p:cNvPr id="111619" name="Rectangle 3">
            <a:extLst>
              <a:ext uri="{FF2B5EF4-FFF2-40B4-BE49-F238E27FC236}">
                <a16:creationId xmlns:a16="http://schemas.microsoft.com/office/drawing/2014/main" id="{0A9F066D-E1A3-3370-3987-18551E123FB0}"/>
              </a:ext>
            </a:extLst>
          </p:cNvPr>
          <p:cNvSpPr>
            <a:spLocks noGrp="1" noChangeArrowheads="1"/>
          </p:cNvSpPr>
          <p:nvPr>
            <p:ph type="body" idx="1"/>
          </p:nvPr>
        </p:nvSpPr>
        <p:spPr/>
        <p:txBody>
          <a:bodyPr/>
          <a:lstStyle/>
          <a:p>
            <a:pPr marL="342900" indent="-342900"/>
            <a:r>
              <a:rPr lang="fi-FI" altLang="en-US"/>
              <a:t>Eheässä sovelluksessa</a:t>
            </a:r>
          </a:p>
          <a:p>
            <a:pPr marL="342900" indent="-342900"/>
            <a:r>
              <a:rPr lang="fi-FI" altLang="en-US"/>
              <a:t>Toistuvien testien ajoon</a:t>
            </a:r>
          </a:p>
          <a:p>
            <a:pPr marL="342900" indent="-342900"/>
            <a:r>
              <a:rPr lang="fi-FI" altLang="en-US"/>
              <a:t>Kun virheitä oletetaan löytyvän käyttöliittymän kautta (”tyhmä” käyttöliittymä)</a:t>
            </a:r>
          </a:p>
          <a:p>
            <a:pPr marL="342900" indent="-342900"/>
            <a:r>
              <a:rPr lang="fi-FI" altLang="en-US"/>
              <a:t>Kun käyttöliittymää halutaan pommittaa erilaisilla syötteillä</a:t>
            </a:r>
          </a:p>
          <a:p>
            <a:pPr marL="342900" indent="-342900"/>
            <a:r>
              <a:rPr lang="fi-FI" altLang="en-US"/>
              <a:t>Visuaalisten ilmiöiden tarkistamiseen</a:t>
            </a:r>
            <a:endParaRPr lang="en-US"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7E471C87-31E0-1750-8E69-66BF86F667DC}"/>
              </a:ext>
            </a:extLst>
          </p:cNvPr>
          <p:cNvSpPr>
            <a:spLocks noGrp="1" noChangeArrowheads="1"/>
          </p:cNvSpPr>
          <p:nvPr>
            <p:ph type="title"/>
          </p:nvPr>
        </p:nvSpPr>
        <p:spPr/>
        <p:txBody>
          <a:bodyPr/>
          <a:lstStyle/>
          <a:p>
            <a:r>
              <a:rPr lang="fi-FI" altLang="en-US"/>
              <a:t>Kehikko-automaation käyttö - kriteerit</a:t>
            </a:r>
            <a:endParaRPr lang="en-US" altLang="en-US"/>
          </a:p>
        </p:txBody>
      </p:sp>
      <p:sp>
        <p:nvSpPr>
          <p:cNvPr id="112643" name="Rectangle 3">
            <a:extLst>
              <a:ext uri="{FF2B5EF4-FFF2-40B4-BE49-F238E27FC236}">
                <a16:creationId xmlns:a16="http://schemas.microsoft.com/office/drawing/2014/main" id="{DD9AF356-7341-113F-178F-AB695FCC69BF}"/>
              </a:ext>
            </a:extLst>
          </p:cNvPr>
          <p:cNvSpPr>
            <a:spLocks noGrp="1" noChangeArrowheads="1"/>
          </p:cNvSpPr>
          <p:nvPr>
            <p:ph type="body" idx="1"/>
          </p:nvPr>
        </p:nvSpPr>
        <p:spPr/>
        <p:txBody>
          <a:bodyPr/>
          <a:lstStyle/>
          <a:p>
            <a:r>
              <a:rPr lang="fi-FI" altLang="en-US"/>
              <a:t>Kun halutaan rakentaa testattavaa koodia yksityiskohtatasolla</a:t>
            </a:r>
          </a:p>
          <a:p>
            <a:r>
              <a:rPr lang="fi-FI" altLang="en-US"/>
              <a:t>Sama kieli ja pienet palaset niin että ylläpitomäärä on minimaalista</a:t>
            </a:r>
          </a:p>
          <a:p>
            <a:r>
              <a:rPr lang="fi-FI" altLang="en-US"/>
              <a:t>Kohteena yksikkö, ei kannata venyttää moduuli/julkinen rajapintatasolle</a:t>
            </a:r>
          </a:p>
          <a:p>
            <a:r>
              <a:rPr lang="fi-FI" altLang="en-US"/>
              <a:t>Muutosindikaattori-uusintatestit</a:t>
            </a:r>
          </a:p>
          <a:p>
            <a:endParaRPr lang="fi-FI"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89C0489E-1A08-4E9D-10FA-47D89C09885F}"/>
              </a:ext>
            </a:extLst>
          </p:cNvPr>
          <p:cNvSpPr>
            <a:spLocks noGrp="1" noChangeArrowheads="1"/>
          </p:cNvSpPr>
          <p:nvPr>
            <p:ph type="title"/>
          </p:nvPr>
        </p:nvSpPr>
        <p:spPr/>
        <p:txBody>
          <a:bodyPr/>
          <a:lstStyle/>
          <a:p>
            <a:r>
              <a:rPr lang="fi-FI" altLang="en-US"/>
              <a:t>Rajapinta-automaation käyttö - kriteerit</a:t>
            </a:r>
            <a:endParaRPr lang="en-US" altLang="en-US"/>
          </a:p>
        </p:txBody>
      </p:sp>
      <p:sp>
        <p:nvSpPr>
          <p:cNvPr id="113667" name="Rectangle 3">
            <a:extLst>
              <a:ext uri="{FF2B5EF4-FFF2-40B4-BE49-F238E27FC236}">
                <a16:creationId xmlns:a16="http://schemas.microsoft.com/office/drawing/2014/main" id="{0D0564C7-4325-41AB-B163-252D9095D605}"/>
              </a:ext>
            </a:extLst>
          </p:cNvPr>
          <p:cNvSpPr>
            <a:spLocks noGrp="1" noChangeArrowheads="1"/>
          </p:cNvSpPr>
          <p:nvPr>
            <p:ph type="body" idx="1"/>
          </p:nvPr>
        </p:nvSpPr>
        <p:spPr/>
        <p:txBody>
          <a:bodyPr/>
          <a:lstStyle/>
          <a:p>
            <a:r>
              <a:rPr lang="fi-FI" altLang="en-US"/>
              <a:t>Varhaisena pääsynä testaamaan toiminnallisuutta</a:t>
            </a:r>
          </a:p>
          <a:p>
            <a:r>
              <a:rPr lang="fi-FI" altLang="en-US"/>
              <a:t>Toiminnot, toimintoyhdistelmät, aineistoyhdistelmät</a:t>
            </a:r>
          </a:p>
          <a:p>
            <a:r>
              <a:rPr lang="fi-FI" altLang="en-US"/>
              <a:t>Ylläpitotarpeen minimoimiseksi</a:t>
            </a:r>
          </a:p>
          <a:p>
            <a:r>
              <a:rPr lang="fi-FI" altLang="en-US"/>
              <a:t>Kun logiikkaan pääsee kiinni ilman käyttöliittymää</a:t>
            </a:r>
          </a:p>
          <a:p>
            <a:r>
              <a:rPr lang="fi-FI" altLang="en-US"/>
              <a:t>Kun on paikka johon kiinnittyä</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a:extLst>
              <a:ext uri="{FF2B5EF4-FFF2-40B4-BE49-F238E27FC236}">
                <a16:creationId xmlns:a16="http://schemas.microsoft.com/office/drawing/2014/main" id="{302F20EF-A295-199B-74C2-4CEA6F2B64B1}"/>
              </a:ext>
            </a:extLst>
          </p:cNvPr>
          <p:cNvSpPr>
            <a:spLocks noGrp="1" noChangeArrowheads="1"/>
          </p:cNvSpPr>
          <p:nvPr>
            <p:ph type="title"/>
          </p:nvPr>
        </p:nvSpPr>
        <p:spPr/>
        <p:txBody>
          <a:bodyPr>
            <a:normAutofit fontScale="90000"/>
          </a:bodyPr>
          <a:lstStyle/>
          <a:p>
            <a:r>
              <a:rPr lang="en-US" altLang="en-US"/>
              <a:t>Säästöpotentiaalin arvioiminen projekteittain</a:t>
            </a:r>
          </a:p>
        </p:txBody>
      </p:sp>
      <p:graphicFrame>
        <p:nvGraphicFramePr>
          <p:cNvPr id="136232" name="Group 40">
            <a:extLst>
              <a:ext uri="{FF2B5EF4-FFF2-40B4-BE49-F238E27FC236}">
                <a16:creationId xmlns:a16="http://schemas.microsoft.com/office/drawing/2014/main" id="{B2D62ECE-0D25-B29B-94F4-E54EA308C90E}"/>
              </a:ext>
            </a:extLst>
          </p:cNvPr>
          <p:cNvGraphicFramePr>
            <a:graphicFrameLocks noGrp="1"/>
          </p:cNvGraphicFramePr>
          <p:nvPr>
            <p:ph type="tbl" idx="1"/>
            <p:extLst>
              <p:ext uri="{D42A27DB-BD31-4B8C-83A1-F6EECF244321}">
                <p14:modId xmlns:p14="http://schemas.microsoft.com/office/powerpoint/2010/main" val="3236183354"/>
              </p:ext>
            </p:extLst>
          </p:nvPr>
        </p:nvGraphicFramePr>
        <p:xfrm>
          <a:off x="1752600" y="3581400"/>
          <a:ext cx="8534400" cy="1822387"/>
        </p:xfrm>
        <a:graphic>
          <a:graphicData uri="http://schemas.openxmlformats.org/drawingml/2006/table">
            <a:tbl>
              <a:tblPr/>
              <a:tblGrid>
                <a:gridCol w="2041525">
                  <a:extLst>
                    <a:ext uri="{9D8B030D-6E8A-4147-A177-3AD203B41FA5}">
                      <a16:colId xmlns:a16="http://schemas.microsoft.com/office/drawing/2014/main" val="3113907625"/>
                    </a:ext>
                  </a:extLst>
                </a:gridCol>
                <a:gridCol w="2041525">
                  <a:extLst>
                    <a:ext uri="{9D8B030D-6E8A-4147-A177-3AD203B41FA5}">
                      <a16:colId xmlns:a16="http://schemas.microsoft.com/office/drawing/2014/main" val="2428215622"/>
                    </a:ext>
                  </a:extLst>
                </a:gridCol>
                <a:gridCol w="2039938">
                  <a:extLst>
                    <a:ext uri="{9D8B030D-6E8A-4147-A177-3AD203B41FA5}">
                      <a16:colId xmlns:a16="http://schemas.microsoft.com/office/drawing/2014/main" val="353600166"/>
                    </a:ext>
                  </a:extLst>
                </a:gridCol>
                <a:gridCol w="2411412">
                  <a:extLst>
                    <a:ext uri="{9D8B030D-6E8A-4147-A177-3AD203B41FA5}">
                      <a16:colId xmlns:a16="http://schemas.microsoft.com/office/drawing/2014/main" val="3472560018"/>
                    </a:ext>
                  </a:extLst>
                </a:gridCol>
              </a:tblGrid>
              <a:tr h="39687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1" i="0" u="none" strike="noStrike" cap="none" normalizeH="0" baseline="0" dirty="0">
                          <a:ln>
                            <a:noFill/>
                          </a:ln>
                          <a:solidFill>
                            <a:srgbClr val="000000"/>
                          </a:solidFill>
                          <a:effectLst/>
                          <a:latin typeface="Arial" panose="020B0604020202020204" pitchFamily="34" charset="0"/>
                        </a:rPr>
                        <a:t>Tekijä</a:t>
                      </a:r>
                      <a:endParaRPr kumimoji="0" lang="en-GB" altLang="en-US" sz="1200" b="1" i="0" u="none" strike="noStrike" cap="none" normalizeH="0" baseline="0" dirty="0">
                        <a:ln>
                          <a:noFill/>
                        </a:ln>
                        <a:solidFill>
                          <a:srgbClr val="000000"/>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1" i="0" u="none" strike="noStrike" cap="none" normalizeH="0" baseline="0">
                          <a:ln>
                            <a:noFill/>
                          </a:ln>
                          <a:solidFill>
                            <a:srgbClr val="000000"/>
                          </a:solidFill>
                          <a:effectLst/>
                          <a:latin typeface="Arial" panose="020B0604020202020204" pitchFamily="34" charset="0"/>
                        </a:rPr>
                        <a:t>Nykyinen toimintatapa</a:t>
                      </a:r>
                      <a:endParaRPr kumimoji="0" lang="en-GB" altLang="en-US" sz="1200" b="1"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1" i="0" u="none" strike="noStrike" cap="none" normalizeH="0" baseline="0">
                          <a:ln>
                            <a:noFill/>
                          </a:ln>
                          <a:solidFill>
                            <a:srgbClr val="000000"/>
                          </a:solidFill>
                          <a:effectLst/>
                          <a:latin typeface="Arial" panose="020B0604020202020204" pitchFamily="34" charset="0"/>
                        </a:rPr>
                        <a:t>Uusi toimintatapa</a:t>
                      </a:r>
                      <a:endParaRPr kumimoji="0" lang="en-GB" altLang="en-US" sz="1200" b="1"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1" i="0" u="none" strike="noStrike" cap="none" normalizeH="0" baseline="0">
                          <a:ln>
                            <a:noFill/>
                          </a:ln>
                          <a:solidFill>
                            <a:srgbClr val="000000"/>
                          </a:solidFill>
                          <a:effectLst/>
                          <a:latin typeface="Arial" panose="020B0604020202020204" pitchFamily="34" charset="0"/>
                        </a:rPr>
                        <a:t>Vaikuttimet</a:t>
                      </a:r>
                      <a:endParaRPr kumimoji="0" lang="en-GB" altLang="en-US" sz="1200" b="1"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327191009"/>
                  </a:ext>
                </a:extLst>
              </a:tr>
              <a:tr h="39528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dirty="0">
                          <a:ln>
                            <a:noFill/>
                          </a:ln>
                          <a:solidFill>
                            <a:srgbClr val="000000"/>
                          </a:solidFill>
                          <a:effectLst/>
                          <a:latin typeface="Arial" panose="020B0604020202020204" pitchFamily="34" charset="0"/>
                        </a:rPr>
                        <a:t>Testikierrosten määrä</a:t>
                      </a:r>
                      <a:endParaRPr kumimoji="0" lang="en-GB" altLang="en-US" sz="1200" b="0" i="0" u="none" strike="noStrike" cap="none" normalizeH="0" baseline="0" dirty="0">
                        <a:ln>
                          <a:noFill/>
                        </a:ln>
                        <a:solidFill>
                          <a:srgbClr val="000000"/>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4-6 (12)</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3</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Selkeä prosessi ja aloitus/lopetuskriteerit</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45765496"/>
                  </a:ext>
                </a:extLst>
              </a:tr>
              <a:tr h="3254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Testaajien määrä</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1-5 (8)</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2</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Testaajien osaaminen</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77067738"/>
                  </a:ext>
                </a:extLst>
              </a:tr>
              <a:tr h="3397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Testikierroksen kesto</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2-5 (30)</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3</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200" b="0" i="0" u="none" strike="noStrike" cap="none" normalizeH="0" baseline="0">
                          <a:ln>
                            <a:noFill/>
                          </a:ln>
                          <a:solidFill>
                            <a:srgbClr val="000000"/>
                          </a:solidFill>
                          <a:effectLst/>
                          <a:latin typeface="Arial" panose="020B0604020202020204" pitchFamily="34" charset="0"/>
                        </a:rPr>
                        <a:t>Testiautomaation käyttö</a:t>
                      </a:r>
                      <a:endParaRPr kumimoji="0" lang="en-GB"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14273999"/>
                  </a:ext>
                </a:extLst>
              </a:tr>
              <a:tr h="3397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900" b="0" i="0" u="none" strike="noStrike" cap="none" normalizeH="0" baseline="0">
                          <a:ln>
                            <a:noFill/>
                          </a:ln>
                          <a:solidFill>
                            <a:srgbClr val="000000"/>
                          </a:solidFill>
                          <a:effectLst/>
                          <a:latin typeface="Arial" panose="020B0604020202020204" pitchFamily="34" charset="0"/>
                        </a:rPr>
                        <a:t>*Tunnistetut maksimit</a:t>
                      </a:r>
                      <a:endParaRPr kumimoji="0" lang="en-GB" altLang="en-US" sz="900" b="0" i="0" u="none" strike="noStrike" cap="none" normalizeH="0" baseline="0">
                        <a:ln>
                          <a:noFill/>
                        </a:ln>
                        <a:solidFill>
                          <a:srgbClr val="000000"/>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200" b="0" i="0" u="none" strike="noStrike" cap="none" normalizeH="0" baseline="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a:lnSpc>
                          <a:spcPct val="90000"/>
                        </a:lnSpc>
                        <a:spcBef>
                          <a:spcPct val="20000"/>
                        </a:spcBef>
                        <a:buSzPct val="65000"/>
                        <a:buFont typeface="Times" charset="0"/>
                        <a:defRPr sz="2300">
                          <a:solidFill>
                            <a:srgbClr val="000000"/>
                          </a:solidFill>
                          <a:latin typeface="Arial" panose="020B0604020202020204" pitchFamily="34" charset="0"/>
                        </a:defRPr>
                      </a:lvl2pPr>
                      <a:lvl3pPr>
                        <a:lnSpc>
                          <a:spcPct val="90000"/>
                        </a:lnSpc>
                        <a:spcBef>
                          <a:spcPct val="20000"/>
                        </a:spcBef>
                        <a:buSzPct val="65000"/>
                        <a:buFont typeface="Times" charset="0"/>
                        <a:defRPr sz="2000">
                          <a:solidFill>
                            <a:srgbClr val="000000"/>
                          </a:solidFill>
                          <a:latin typeface="Arial" panose="020B0604020202020204" pitchFamily="34" charset="0"/>
                        </a:defRPr>
                      </a:lvl3pPr>
                      <a:lvl4pPr>
                        <a:lnSpc>
                          <a:spcPct val="90000"/>
                        </a:lnSpc>
                        <a:spcBef>
                          <a:spcPct val="20000"/>
                        </a:spcBef>
                        <a:buSzPct val="65000"/>
                        <a:buFont typeface="Times" charset="0"/>
                        <a:defRPr sz="2000">
                          <a:solidFill>
                            <a:srgbClr val="000000"/>
                          </a:solidFill>
                          <a:latin typeface="Arial" panose="020B0604020202020204" pitchFamily="34" charset="0"/>
                        </a:defRPr>
                      </a:lvl4pPr>
                      <a:lvl5pPr>
                        <a:lnSpc>
                          <a:spcPct val="90000"/>
                        </a:lnSpc>
                        <a:spcBef>
                          <a:spcPct val="20000"/>
                        </a:spcBef>
                        <a:buSzPct val="65000"/>
                        <a:buFont typeface="Times" charset="0"/>
                        <a:defRPr>
                          <a:solidFill>
                            <a:srgbClr val="000000"/>
                          </a:solidFill>
                          <a:latin typeface="Arial" panose="020B0604020202020204" pitchFamily="34" charset="0"/>
                        </a:defRPr>
                      </a:lvl5pPr>
                      <a:lvl6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l"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200" b="0" i="0" u="none" strike="noStrike" cap="none" normalizeH="0" baseline="0" dirty="0">
                        <a:ln>
                          <a:noFill/>
                        </a:ln>
                        <a:solidFill>
                          <a:srgbClr val="000000"/>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4067332"/>
                  </a:ext>
                </a:extLst>
              </a:tr>
            </a:tbl>
          </a:graphicData>
        </a:graphic>
      </p:graphicFrame>
      <p:sp>
        <p:nvSpPr>
          <p:cNvPr id="136227" name="Rectangle 35">
            <a:extLst>
              <a:ext uri="{FF2B5EF4-FFF2-40B4-BE49-F238E27FC236}">
                <a16:creationId xmlns:a16="http://schemas.microsoft.com/office/drawing/2014/main" id="{9FFB5CB4-3A89-3485-0DC0-7EEB58669725}"/>
              </a:ext>
            </a:extLst>
          </p:cNvPr>
          <p:cNvSpPr>
            <a:spLocks noChangeArrowheads="1"/>
          </p:cNvSpPr>
          <p:nvPr/>
        </p:nvSpPr>
        <p:spPr bwMode="black">
          <a:xfrm>
            <a:off x="2971801" y="1524000"/>
            <a:ext cx="7021513"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0"/>
              </a:spcBef>
              <a:defRPr sz="2400">
                <a:solidFill>
                  <a:schemeClr val="tx1"/>
                </a:solidFill>
                <a:latin typeface="Times New Roman" panose="02020603050405020304" pitchFamily="18" charset="0"/>
              </a:defRPr>
            </a:lvl1pPr>
            <a:lvl2pPr marL="742950" indent="-285750">
              <a:spcBef>
                <a:spcPct val="0"/>
              </a:spcBef>
              <a:defRPr sz="2400">
                <a:solidFill>
                  <a:schemeClr val="tx1"/>
                </a:solidFill>
                <a:latin typeface="Times New Roman" panose="02020603050405020304" pitchFamily="18" charset="0"/>
              </a:defRPr>
            </a:lvl2pPr>
            <a:lvl3pPr marL="1143000" indent="-228600">
              <a:spcBef>
                <a:spcPct val="0"/>
              </a:spcBef>
              <a:defRPr sz="2400">
                <a:solidFill>
                  <a:schemeClr val="tx1"/>
                </a:solidFill>
                <a:latin typeface="Times New Roman" panose="02020603050405020304" pitchFamily="18" charset="0"/>
              </a:defRPr>
            </a:lvl3pPr>
            <a:lvl4pPr marL="1600200" indent="-228600">
              <a:spcBef>
                <a:spcPct val="0"/>
              </a:spcBef>
              <a:defRPr sz="2400">
                <a:solidFill>
                  <a:schemeClr val="tx1"/>
                </a:solidFill>
                <a:latin typeface="Times New Roman" panose="02020603050405020304" pitchFamily="18" charset="0"/>
              </a:defRPr>
            </a:lvl4pPr>
            <a:lvl5pPr marL="2057400" indent="-228600">
              <a:spcBef>
                <a:spcPct val="0"/>
              </a:spcBef>
              <a:defRPr sz="2400">
                <a:solidFill>
                  <a:schemeClr val="tx1"/>
                </a:solidFill>
                <a:latin typeface="Times New Roman" panose="02020603050405020304" pitchFamily="18" charset="0"/>
              </a:defRPr>
            </a:lvl5pPr>
            <a:lvl6pPr marL="2514600" indent="-228600" fontAlgn="base">
              <a:spcBef>
                <a:spcPct val="0"/>
              </a:spcBef>
              <a:spcAft>
                <a:spcPct val="0"/>
              </a:spcAft>
              <a:defRPr sz="2400">
                <a:solidFill>
                  <a:schemeClr val="tx1"/>
                </a:solidFill>
                <a:latin typeface="Times New Roman" panose="02020603050405020304" pitchFamily="18" charset="0"/>
              </a:defRPr>
            </a:lvl6pPr>
            <a:lvl7pPr marL="2971800" indent="-228600" fontAlgn="base">
              <a:spcBef>
                <a:spcPct val="0"/>
              </a:spcBef>
              <a:spcAft>
                <a:spcPct val="0"/>
              </a:spcAft>
              <a:defRPr sz="2400">
                <a:solidFill>
                  <a:schemeClr val="tx1"/>
                </a:solidFill>
                <a:latin typeface="Times New Roman" panose="02020603050405020304" pitchFamily="18" charset="0"/>
              </a:defRPr>
            </a:lvl7pPr>
            <a:lvl8pPr marL="3429000" indent="-228600" fontAlgn="base">
              <a:spcBef>
                <a:spcPct val="0"/>
              </a:spcBef>
              <a:spcAft>
                <a:spcPct val="0"/>
              </a:spcAft>
              <a:defRPr sz="2400">
                <a:solidFill>
                  <a:schemeClr val="tx1"/>
                </a:solidFill>
                <a:latin typeface="Times New Roman" panose="02020603050405020304" pitchFamily="18" charset="0"/>
              </a:defRPr>
            </a:lvl8pPr>
            <a:lvl9pPr marL="3886200" indent="-228600" fontAlgn="base">
              <a:spcBef>
                <a:spcPct val="0"/>
              </a:spcBef>
              <a:spcAft>
                <a:spcPct val="0"/>
              </a:spcAft>
              <a:defRPr sz="2400">
                <a:solidFill>
                  <a:schemeClr val="tx1"/>
                </a:solidFill>
                <a:latin typeface="Times New Roman" panose="02020603050405020304" pitchFamily="18" charset="0"/>
              </a:defRPr>
            </a:lvl9pPr>
          </a:lstStyle>
          <a:p>
            <a:pPr>
              <a:spcBef>
                <a:spcPct val="20000"/>
              </a:spcBef>
              <a:buSzPct val="65000"/>
              <a:buFont typeface="Times" charset="0"/>
              <a:buChar char="•"/>
            </a:pPr>
            <a:r>
              <a:rPr lang="fi-FI" altLang="en-US" dirty="0">
                <a:latin typeface="Arial" panose="020B0604020202020204" pitchFamily="34" charset="0"/>
              </a:rPr>
              <a:t>Yksinkertainen työmäärälaskelma: kolme osaa</a:t>
            </a:r>
          </a:p>
          <a:p>
            <a:pPr lvl="1">
              <a:spcBef>
                <a:spcPct val="20000"/>
              </a:spcBef>
              <a:buSzPct val="65000"/>
              <a:buFont typeface="Times" charset="0"/>
              <a:buChar char="•"/>
            </a:pPr>
            <a:r>
              <a:rPr lang="fi-FI" altLang="en-US" dirty="0">
                <a:latin typeface="Arial" panose="020B0604020202020204" pitchFamily="34" charset="0"/>
              </a:rPr>
              <a:t>Testikierrosten määrä</a:t>
            </a:r>
          </a:p>
          <a:p>
            <a:pPr lvl="1">
              <a:spcBef>
                <a:spcPct val="20000"/>
              </a:spcBef>
              <a:buSzPct val="65000"/>
              <a:buFont typeface="Times" charset="0"/>
              <a:buChar char="•"/>
            </a:pPr>
            <a:r>
              <a:rPr lang="fi-FI" altLang="en-US" dirty="0">
                <a:latin typeface="Arial" panose="020B0604020202020204" pitchFamily="34" charset="0"/>
              </a:rPr>
              <a:t>Tarvittavien testaajien määrä</a:t>
            </a:r>
          </a:p>
          <a:p>
            <a:pPr lvl="1">
              <a:spcBef>
                <a:spcPct val="20000"/>
              </a:spcBef>
              <a:buSzPct val="65000"/>
              <a:buFont typeface="Times" charset="0"/>
              <a:buChar char="•"/>
            </a:pPr>
            <a:r>
              <a:rPr lang="fi-FI" altLang="en-US" dirty="0">
                <a:latin typeface="Arial" panose="020B0604020202020204" pitchFamily="34" charset="0"/>
              </a:rPr>
              <a:t>Testikierroksen kesto</a:t>
            </a:r>
            <a:endParaRPr lang="en-GB" altLang="en-US" dirty="0">
              <a:latin typeface="Arial" panose="020B0604020202020204" pitchFamily="34" charset="0"/>
            </a:endParaRPr>
          </a:p>
        </p:txBody>
      </p:sp>
      <p:sp>
        <p:nvSpPr>
          <p:cNvPr id="136228" name="Text Box 36">
            <a:extLst>
              <a:ext uri="{FF2B5EF4-FFF2-40B4-BE49-F238E27FC236}">
                <a16:creationId xmlns:a16="http://schemas.microsoft.com/office/drawing/2014/main" id="{2F352135-3E76-1FB2-3037-D7B9C20D0C0C}"/>
              </a:ext>
            </a:extLst>
          </p:cNvPr>
          <p:cNvSpPr txBox="1">
            <a:spLocks noChangeArrowheads="1"/>
          </p:cNvSpPr>
          <p:nvPr/>
        </p:nvSpPr>
        <p:spPr bwMode="auto">
          <a:xfrm>
            <a:off x="2209800" y="5562601"/>
            <a:ext cx="8153400" cy="10064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buFont typeface="Wingdings" pitchFamily="2" charset="2"/>
              <a:buChar char="à"/>
            </a:pPr>
            <a:r>
              <a:rPr lang="fi-FI" altLang="en-US" sz="2000">
                <a:sym typeface="Wingdings" pitchFamily="2" charset="2"/>
              </a:rPr>
              <a:t>Liian yksinkertaistettu ja olettaa että testauksen kustannus on optimoitavana – kokonaiskustannuksen optimointi vaatii enemmän kuin testauksen näkökulman</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872F98A3-1F61-703B-548B-A32766EB1F0B}"/>
              </a:ext>
            </a:extLst>
          </p:cNvPr>
          <p:cNvSpPr>
            <a:spLocks noGrp="1" noChangeArrowheads="1"/>
          </p:cNvSpPr>
          <p:nvPr>
            <p:ph type="title"/>
          </p:nvPr>
        </p:nvSpPr>
        <p:spPr/>
        <p:txBody>
          <a:bodyPr>
            <a:normAutofit fontScale="90000"/>
          </a:bodyPr>
          <a:lstStyle/>
          <a:p>
            <a:r>
              <a:rPr lang="fi-FI" altLang="en-US"/>
              <a:t>Automaation sijoituksen tuotto -laskelma</a:t>
            </a:r>
          </a:p>
        </p:txBody>
      </p:sp>
      <p:graphicFrame>
        <p:nvGraphicFramePr>
          <p:cNvPr id="64515" name="Group 3">
            <a:extLst>
              <a:ext uri="{FF2B5EF4-FFF2-40B4-BE49-F238E27FC236}">
                <a16:creationId xmlns:a16="http://schemas.microsoft.com/office/drawing/2014/main" id="{E033E5B6-343B-59F0-70E5-0EA77F18DD3C}"/>
              </a:ext>
            </a:extLst>
          </p:cNvPr>
          <p:cNvGraphicFramePr>
            <a:graphicFrameLocks noGrp="1"/>
          </p:cNvGraphicFramePr>
          <p:nvPr>
            <p:ph type="tbl" idx="1"/>
            <p:extLst>
              <p:ext uri="{D42A27DB-BD31-4B8C-83A1-F6EECF244321}">
                <p14:modId xmlns:p14="http://schemas.microsoft.com/office/powerpoint/2010/main" val="3644217581"/>
              </p:ext>
            </p:extLst>
          </p:nvPr>
        </p:nvGraphicFramePr>
        <p:xfrm>
          <a:off x="1828800" y="1401764"/>
          <a:ext cx="8686800" cy="4997899"/>
        </p:xfrm>
        <a:graphic>
          <a:graphicData uri="http://schemas.openxmlformats.org/drawingml/2006/table">
            <a:tbl>
              <a:tblPr/>
              <a:tblGrid>
                <a:gridCol w="4267200">
                  <a:extLst>
                    <a:ext uri="{9D8B030D-6E8A-4147-A177-3AD203B41FA5}">
                      <a16:colId xmlns:a16="http://schemas.microsoft.com/office/drawing/2014/main" val="56368002"/>
                    </a:ext>
                  </a:extLst>
                </a:gridCol>
                <a:gridCol w="2286000">
                  <a:extLst>
                    <a:ext uri="{9D8B030D-6E8A-4147-A177-3AD203B41FA5}">
                      <a16:colId xmlns:a16="http://schemas.microsoft.com/office/drawing/2014/main" val="594752193"/>
                    </a:ext>
                  </a:extLst>
                </a:gridCol>
                <a:gridCol w="2133600">
                  <a:extLst>
                    <a:ext uri="{9D8B030D-6E8A-4147-A177-3AD203B41FA5}">
                      <a16:colId xmlns:a16="http://schemas.microsoft.com/office/drawing/2014/main" val="2079433474"/>
                    </a:ext>
                  </a:extLst>
                </a:gridCol>
              </a:tblGrid>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600" b="1" i="0" u="none" strike="noStrike" cap="none" normalizeH="0" baseline="0" dirty="0">
                          <a:ln>
                            <a:noFill/>
                          </a:ln>
                          <a:solidFill>
                            <a:schemeClr val="tx1"/>
                          </a:solidFill>
                          <a:effectLst/>
                          <a:latin typeface="Arial" panose="020B0604020202020204" pitchFamily="34" charset="0"/>
                        </a:rPr>
                        <a:t>Kustannustekijä</a:t>
                      </a:r>
                      <a:endParaRPr kumimoji="0" lang="en-GB" altLang="en-US" sz="1600" b="1" i="0" u="none" strike="noStrike" cap="none" normalizeH="0" baseline="0" dirty="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600" b="1" i="0" u="none" strike="noStrike" cap="none" normalizeH="0" baseline="0">
                          <a:ln>
                            <a:noFill/>
                          </a:ln>
                          <a:solidFill>
                            <a:schemeClr val="tx1"/>
                          </a:solidFill>
                          <a:effectLst/>
                          <a:latin typeface="Arial" panose="020B0604020202020204" pitchFamily="34" charset="0"/>
                        </a:rPr>
                        <a:t>Käsin tehtävä testaus</a:t>
                      </a:r>
                      <a:endParaRPr kumimoji="0" lang="en-GB" altLang="en-US" sz="16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600" b="1" i="0" u="none" strike="noStrike" cap="none" normalizeH="0" baseline="0">
                          <a:ln>
                            <a:noFill/>
                          </a:ln>
                          <a:solidFill>
                            <a:schemeClr val="tx1"/>
                          </a:solidFill>
                          <a:effectLst/>
                          <a:latin typeface="Arial" panose="020B0604020202020204" pitchFamily="34" charset="0"/>
                        </a:rPr>
                        <a:t>Automatisoitu testaus</a:t>
                      </a:r>
                      <a:endParaRPr kumimoji="0" lang="en-GB" altLang="en-US" sz="16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036818407"/>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Testitapausten suunnittelu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6 000 €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6 000 €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47877389"/>
                  </a:ext>
                </a:extLst>
              </a:tr>
              <a:tr h="3778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Työkalu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5 000 €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4528507"/>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Testien automatisointi</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11 000 €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8350100"/>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Automatisoinnin kokonaiskustannus</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16 000 €</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82163557"/>
                  </a:ext>
                </a:extLst>
              </a:tr>
              <a:tr h="36988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Testien suorittaminen (täysi testikierros)</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5 000 €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1 000 €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84382995"/>
                  </a:ext>
                </a:extLst>
              </a:tr>
              <a:tr h="3778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Testikierroksia per julkaisu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3</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3</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01235886"/>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Testauskustannus per julkaisu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21 000 €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9 000 €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86489807"/>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Säästö per julkaisu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12 000 €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39604351"/>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Julkaisuja vuodessa</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4</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4</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7909829"/>
                  </a:ext>
                </a:extLst>
              </a:tr>
              <a:tr h="3778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Hyöty vuodessa</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48 000 €</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0583187"/>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Säästö vuodessa (hyöty – investointi)</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32 000 €</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90670539"/>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Sijoituksen tuotto (säästöt/investointi)</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dirty="0">
                          <a:ln>
                            <a:noFill/>
                          </a:ln>
                          <a:solidFill>
                            <a:schemeClr val="tx1"/>
                          </a:solidFill>
                          <a:effectLst/>
                          <a:latin typeface="Arial" panose="020B0604020202020204" pitchFamily="34" charset="0"/>
                        </a:rPr>
                        <a:t>200 %</a:t>
                      </a:r>
                      <a:endParaRPr kumimoji="0" lang="en-GB" altLang="en-US" sz="1400" b="1" i="0" u="none" strike="noStrike" cap="none" normalizeH="0" baseline="0" dirty="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54857913"/>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753B150B-80C0-7361-705B-BCCF8EA89F20}"/>
              </a:ext>
            </a:extLst>
          </p:cNvPr>
          <p:cNvSpPr>
            <a:spLocks noGrp="1" noChangeArrowheads="1"/>
          </p:cNvSpPr>
          <p:nvPr>
            <p:ph type="title"/>
          </p:nvPr>
        </p:nvSpPr>
        <p:spPr/>
        <p:txBody>
          <a:bodyPr/>
          <a:lstStyle/>
          <a:p>
            <a:r>
              <a:rPr lang="fi-FI" altLang="en-US"/>
              <a:t>Realismia talouslaskelmiin</a:t>
            </a:r>
          </a:p>
        </p:txBody>
      </p:sp>
      <p:sp>
        <p:nvSpPr>
          <p:cNvPr id="66563" name="Rectangle 3">
            <a:extLst>
              <a:ext uri="{FF2B5EF4-FFF2-40B4-BE49-F238E27FC236}">
                <a16:creationId xmlns:a16="http://schemas.microsoft.com/office/drawing/2014/main" id="{2F894EF4-3F60-F789-913C-E97D8C4F6179}"/>
              </a:ext>
            </a:extLst>
          </p:cNvPr>
          <p:cNvSpPr>
            <a:spLocks noGrp="1" noChangeArrowheads="1"/>
          </p:cNvSpPr>
          <p:nvPr>
            <p:ph type="body" idx="1"/>
          </p:nvPr>
        </p:nvSpPr>
        <p:spPr/>
        <p:txBody>
          <a:bodyPr/>
          <a:lstStyle/>
          <a:p>
            <a:pPr>
              <a:lnSpc>
                <a:spcPct val="80000"/>
              </a:lnSpc>
            </a:pPr>
            <a:r>
              <a:rPr lang="fi-FI" altLang="en-US" sz="2400"/>
              <a:t>Testauksen nykykustannus</a:t>
            </a:r>
          </a:p>
          <a:p>
            <a:pPr lvl="1">
              <a:lnSpc>
                <a:spcPct val="80000"/>
              </a:lnSpc>
            </a:pPr>
            <a:r>
              <a:rPr lang="fi-FI" altLang="en-US" sz="2300"/>
              <a:t>Muuttuu elinkaaressa – uusintatestauspainotus kasvava</a:t>
            </a:r>
          </a:p>
          <a:p>
            <a:pPr lvl="1">
              <a:lnSpc>
                <a:spcPct val="80000"/>
              </a:lnSpc>
            </a:pPr>
            <a:r>
              <a:rPr lang="fi-FI" altLang="en-US" sz="2300"/>
              <a:t>Kehitysaikainen testaus vs. erilliset testaajat</a:t>
            </a:r>
          </a:p>
          <a:p>
            <a:pPr>
              <a:lnSpc>
                <a:spcPct val="80000"/>
              </a:lnSpc>
            </a:pPr>
            <a:r>
              <a:rPr lang="fi-FI" altLang="en-US" sz="2400"/>
              <a:t>Laadun ja aikataulupidon arvo</a:t>
            </a:r>
          </a:p>
          <a:p>
            <a:pPr lvl="1">
              <a:lnSpc>
                <a:spcPct val="80000"/>
              </a:lnSpc>
            </a:pPr>
            <a:r>
              <a:rPr lang="fi-FI" altLang="en-US" sz="2300"/>
              <a:t>Näkyvyys etenemiseen</a:t>
            </a:r>
          </a:p>
          <a:p>
            <a:pPr lvl="1">
              <a:lnSpc>
                <a:spcPct val="80000"/>
              </a:lnSpc>
            </a:pPr>
            <a:r>
              <a:rPr lang="fi-FI" altLang="en-US" sz="2300"/>
              <a:t>Korjaustyöt</a:t>
            </a:r>
          </a:p>
          <a:p>
            <a:pPr>
              <a:lnSpc>
                <a:spcPct val="80000"/>
              </a:lnSpc>
            </a:pPr>
            <a:r>
              <a:rPr lang="fi-FI" altLang="en-US" sz="2400"/>
              <a:t>Automatisoinnin erityispiirteet</a:t>
            </a:r>
          </a:p>
          <a:p>
            <a:pPr lvl="1">
              <a:lnSpc>
                <a:spcPct val="80000"/>
              </a:lnSpc>
            </a:pPr>
            <a:r>
              <a:rPr lang="fi-FI" altLang="en-US" sz="2300"/>
              <a:t>Testien totuudenmukaisuus </a:t>
            </a:r>
          </a:p>
          <a:p>
            <a:pPr lvl="1">
              <a:lnSpc>
                <a:spcPct val="80000"/>
              </a:lnSpc>
            </a:pPr>
            <a:r>
              <a:rPr lang="fi-FI" altLang="en-US" sz="2300"/>
              <a:t>Todellinen löytymispotentiaali </a:t>
            </a:r>
          </a:p>
          <a:p>
            <a:pPr lvl="1">
              <a:lnSpc>
                <a:spcPct val="80000"/>
              </a:lnSpc>
            </a:pPr>
            <a:r>
              <a:rPr lang="fi-FI" altLang="en-US" sz="2300"/>
              <a:t>Laajentava uusintatestaus: ympäristöt, lokalisointi</a:t>
            </a:r>
          </a:p>
          <a:p>
            <a:pPr lvl="1">
              <a:lnSpc>
                <a:spcPct val="80000"/>
              </a:lnSpc>
            </a:pPr>
            <a:r>
              <a:rPr lang="fi-FI" altLang="en-US" sz="2300"/>
              <a:t>Kombinaatiot ja yhtäaikaisuus</a:t>
            </a:r>
          </a:p>
          <a:p>
            <a:pPr lvl="1">
              <a:lnSpc>
                <a:spcPct val="80000"/>
              </a:lnSpc>
            </a:pPr>
            <a:r>
              <a:rPr lang="fi-FI" altLang="en-US" sz="2300"/>
              <a:t>Suorituskyky</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4E38BBB-E7D7-3FCC-8C36-9DBC7967B1B8}"/>
              </a:ext>
            </a:extLst>
          </p:cNvPr>
          <p:cNvSpPr>
            <a:spLocks noGrp="1" noChangeArrowheads="1"/>
          </p:cNvSpPr>
          <p:nvPr>
            <p:ph type="title"/>
          </p:nvPr>
        </p:nvSpPr>
        <p:spPr/>
        <p:txBody>
          <a:bodyPr/>
          <a:lstStyle/>
          <a:p>
            <a:r>
              <a:rPr lang="fi-FI" altLang="en-US"/>
              <a:t>Sisältö</a:t>
            </a:r>
            <a:endParaRPr lang="en-GB" altLang="en-US"/>
          </a:p>
        </p:txBody>
      </p:sp>
      <p:sp>
        <p:nvSpPr>
          <p:cNvPr id="119811" name="AutoShape 3">
            <a:extLst>
              <a:ext uri="{FF2B5EF4-FFF2-40B4-BE49-F238E27FC236}">
                <a16:creationId xmlns:a16="http://schemas.microsoft.com/office/drawing/2014/main" id="{9581C161-1286-1B25-7EA2-CB05491C87A1}"/>
              </a:ext>
            </a:extLst>
          </p:cNvPr>
          <p:cNvSpPr>
            <a:spLocks noChangeArrowheads="1"/>
          </p:cNvSpPr>
          <p:nvPr/>
        </p:nvSpPr>
        <p:spPr bwMode="black">
          <a:xfrm>
            <a:off x="2911476" y="20574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2000"/>
              <a:t>Testausautomaatio laajana käsitteenä: testauksen tukemisen välineet vs. testiautomaatio</a:t>
            </a:r>
            <a:endParaRPr lang="en-GB" altLang="en-US" sz="2000"/>
          </a:p>
        </p:txBody>
      </p:sp>
      <p:sp>
        <p:nvSpPr>
          <p:cNvPr id="119812" name="AutoShape 4">
            <a:extLst>
              <a:ext uri="{FF2B5EF4-FFF2-40B4-BE49-F238E27FC236}">
                <a16:creationId xmlns:a16="http://schemas.microsoft.com/office/drawing/2014/main" id="{5CAC9C28-F4B1-42E8-4DD6-26634A747AE4}"/>
              </a:ext>
            </a:extLst>
          </p:cNvPr>
          <p:cNvSpPr>
            <a:spLocks noChangeArrowheads="1"/>
          </p:cNvSpPr>
          <p:nvPr/>
        </p:nvSpPr>
        <p:spPr bwMode="black">
          <a:xfrm>
            <a:off x="2895601" y="28956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a:t>Automatisointitarpeet ja mahdollisuudet</a:t>
            </a:r>
            <a:endParaRPr lang="en-GB" altLang="en-US"/>
          </a:p>
        </p:txBody>
      </p:sp>
      <p:sp>
        <p:nvSpPr>
          <p:cNvPr id="119813" name="AutoShape 5">
            <a:extLst>
              <a:ext uri="{FF2B5EF4-FFF2-40B4-BE49-F238E27FC236}">
                <a16:creationId xmlns:a16="http://schemas.microsoft.com/office/drawing/2014/main" id="{630EADAA-CCEA-5423-1826-DF9ACAAF61DA}"/>
              </a:ext>
            </a:extLst>
          </p:cNvPr>
          <p:cNvSpPr>
            <a:spLocks noChangeArrowheads="1"/>
          </p:cNvSpPr>
          <p:nvPr/>
        </p:nvSpPr>
        <p:spPr bwMode="black">
          <a:xfrm>
            <a:off x="2911476" y="37338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2000"/>
              <a:t>Automatisointiratkaisun valinta ja ajoitus</a:t>
            </a:r>
            <a:endParaRPr lang="en-GB" altLang="en-US" sz="2000"/>
          </a:p>
        </p:txBody>
      </p:sp>
      <p:sp>
        <p:nvSpPr>
          <p:cNvPr id="119814" name="AutoShape 6">
            <a:extLst>
              <a:ext uri="{FF2B5EF4-FFF2-40B4-BE49-F238E27FC236}">
                <a16:creationId xmlns:a16="http://schemas.microsoft.com/office/drawing/2014/main" id="{C0A88C48-C8CD-0A7E-0DBF-9E5F50FA6DBF}"/>
              </a:ext>
            </a:extLst>
          </p:cNvPr>
          <p:cNvSpPr>
            <a:spLocks noChangeArrowheads="1"/>
          </p:cNvSpPr>
          <p:nvPr/>
        </p:nvSpPr>
        <p:spPr bwMode="black">
          <a:xfrm>
            <a:off x="2928938" y="4572000"/>
            <a:ext cx="6367462" cy="6858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b="1"/>
              <a:t>Toiminnan järkeistäminen ja välinepaletin integrointi</a:t>
            </a:r>
            <a:endParaRPr lang="en-GB" altLang="en-US"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58D97E0-0640-CB92-4B1B-5B4766749C31}"/>
              </a:ext>
            </a:extLst>
          </p:cNvPr>
          <p:cNvSpPr>
            <a:spLocks noGrp="1" noChangeArrowheads="1"/>
          </p:cNvSpPr>
          <p:nvPr>
            <p:ph type="title"/>
          </p:nvPr>
        </p:nvSpPr>
        <p:spPr/>
        <p:txBody>
          <a:bodyPr/>
          <a:lstStyle/>
          <a:p>
            <a:r>
              <a:rPr lang="fi-FI" altLang="en-US"/>
              <a:t>Vääriä oletuksia testiautomaatioon liittyen </a:t>
            </a:r>
          </a:p>
        </p:txBody>
      </p:sp>
      <p:sp>
        <p:nvSpPr>
          <p:cNvPr id="68611" name="Rectangle 3">
            <a:extLst>
              <a:ext uri="{FF2B5EF4-FFF2-40B4-BE49-F238E27FC236}">
                <a16:creationId xmlns:a16="http://schemas.microsoft.com/office/drawing/2014/main" id="{ECFE3724-DAB6-DF30-D9BD-251BA57ECB36}"/>
              </a:ext>
            </a:extLst>
          </p:cNvPr>
          <p:cNvSpPr>
            <a:spLocks noGrp="1" noChangeArrowheads="1"/>
          </p:cNvSpPr>
          <p:nvPr>
            <p:ph type="body" sz="half" idx="1"/>
          </p:nvPr>
        </p:nvSpPr>
        <p:spPr/>
        <p:txBody>
          <a:bodyPr/>
          <a:lstStyle/>
          <a:p>
            <a:pPr marL="457200" indent="-457200">
              <a:buFont typeface="Times" charset="0"/>
              <a:buAutoNum type="arabicPeriod"/>
            </a:pPr>
            <a:r>
              <a:rPr lang="fi-FI" altLang="en-US" sz="2400"/>
              <a:t>Testaus on ”sarja toimintoja” </a:t>
            </a:r>
          </a:p>
          <a:p>
            <a:pPr marL="457200" indent="-457200">
              <a:buFont typeface="Times" charset="0"/>
              <a:buAutoNum type="arabicPeriod"/>
            </a:pPr>
            <a:r>
              <a:rPr lang="fi-FI" altLang="en-US" sz="2400"/>
              <a:t>Testaus tarkoittaa samojen asioiden toistamista kerta toisensa jälkeen </a:t>
            </a:r>
          </a:p>
          <a:p>
            <a:pPr marL="457200" indent="-457200">
              <a:buFont typeface="Times" charset="0"/>
              <a:buAutoNum type="arabicPeriod"/>
            </a:pPr>
            <a:r>
              <a:rPr lang="fi-FI" altLang="en-US" sz="2400"/>
              <a:t>Voimme automatisoida testauksen toiminnot </a:t>
            </a:r>
          </a:p>
          <a:p>
            <a:pPr marL="457200" indent="-457200">
              <a:buFont typeface="Times" charset="0"/>
              <a:buAutoNum type="arabicPeriod"/>
            </a:pPr>
            <a:r>
              <a:rPr lang="fi-FI" altLang="en-US" sz="2400"/>
              <a:t>Automatisoitu testi on nopeampi koska se ei tarvitse ihmisen puuttumista asiaan </a:t>
            </a:r>
          </a:p>
        </p:txBody>
      </p:sp>
      <p:sp>
        <p:nvSpPr>
          <p:cNvPr id="68612" name="Rectangle 4">
            <a:extLst>
              <a:ext uri="{FF2B5EF4-FFF2-40B4-BE49-F238E27FC236}">
                <a16:creationId xmlns:a16="http://schemas.microsoft.com/office/drawing/2014/main" id="{EE214780-29E3-1DE4-60CC-81C92F934F14}"/>
              </a:ext>
            </a:extLst>
          </p:cNvPr>
          <p:cNvSpPr>
            <a:spLocks noGrp="1" noChangeArrowheads="1"/>
          </p:cNvSpPr>
          <p:nvPr>
            <p:ph type="body" sz="half" idx="2"/>
          </p:nvPr>
        </p:nvSpPr>
        <p:spPr/>
        <p:txBody>
          <a:bodyPr/>
          <a:lstStyle/>
          <a:p>
            <a:pPr marL="457200" indent="-457200">
              <a:lnSpc>
                <a:spcPct val="80000"/>
              </a:lnSpc>
              <a:buFont typeface="Times" charset="0"/>
              <a:buAutoNum type="arabicPeriod" startAt="5"/>
            </a:pPr>
            <a:r>
              <a:rPr lang="fi-FI" altLang="en-US" sz="2400"/>
              <a:t>Automaatio vähentää ihmisten tekemiä virheitä </a:t>
            </a:r>
          </a:p>
          <a:p>
            <a:pPr marL="457200" indent="-457200">
              <a:lnSpc>
                <a:spcPct val="80000"/>
              </a:lnSpc>
              <a:buFont typeface="Times" charset="0"/>
              <a:buAutoNum type="arabicPeriod" startAt="5"/>
            </a:pPr>
            <a:r>
              <a:rPr lang="fi-FI" altLang="en-US" sz="2400"/>
              <a:t>Käsin tehtävän ja automatisoidun testauksen kuluja ja hyötyjä voidaan järkevästi verrata </a:t>
            </a:r>
          </a:p>
          <a:p>
            <a:pPr marL="457200" indent="-457200">
              <a:lnSpc>
                <a:spcPct val="80000"/>
              </a:lnSpc>
              <a:buFont typeface="Times" charset="0"/>
              <a:buAutoNum type="arabicPeriod" startAt="5"/>
            </a:pPr>
            <a:r>
              <a:rPr lang="fi-FI" altLang="en-US" sz="2400"/>
              <a:t>Automaatio johtaa merkittäviin resurssikustannus-säästöihin </a:t>
            </a:r>
          </a:p>
          <a:p>
            <a:pPr marL="457200" indent="-457200">
              <a:lnSpc>
                <a:spcPct val="80000"/>
              </a:lnSpc>
              <a:buFont typeface="Times" charset="0"/>
              <a:buAutoNum type="arabicPeriod" startAt="5"/>
            </a:pPr>
            <a:r>
              <a:rPr lang="fi-FI" altLang="en-US" sz="2400"/>
              <a:t>Automaatio ei vaikuta heikentävästi testausprojektiin </a:t>
            </a:r>
          </a:p>
        </p:txBody>
      </p:sp>
      <p:sp>
        <p:nvSpPr>
          <p:cNvPr id="68613" name="Rectangle 5">
            <a:extLst>
              <a:ext uri="{FF2B5EF4-FFF2-40B4-BE49-F238E27FC236}">
                <a16:creationId xmlns:a16="http://schemas.microsoft.com/office/drawing/2014/main" id="{0D46FCAC-C94F-9D0D-4AED-610FEEF2B13A}"/>
              </a:ext>
            </a:extLst>
          </p:cNvPr>
          <p:cNvSpPr>
            <a:spLocks noChangeArrowheads="1"/>
          </p:cNvSpPr>
          <p:nvPr/>
        </p:nvSpPr>
        <p:spPr bwMode="black">
          <a:xfrm>
            <a:off x="1600200" y="6248401"/>
            <a:ext cx="4572000" cy="23192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spcBef>
                <a:spcPct val="0"/>
              </a:spcBef>
            </a:pPr>
            <a:r>
              <a:rPr lang="en-GB" altLang="en-US" sz="1200">
                <a:cs typeface="Arial" panose="020B0604020202020204" pitchFamily="34" charset="0"/>
              </a:rPr>
              <a:t>Lähde: mukaillen James Bach, Test Automation Snake Oil</a:t>
            </a:r>
            <a:r>
              <a:rPr lang="en-GB" altLang="en-US" sz="1200"/>
              <a:t>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2D310601-065C-837A-21FF-3FB2B5F1BEE5}"/>
              </a:ext>
            </a:extLst>
          </p:cNvPr>
          <p:cNvSpPr>
            <a:spLocks noGrp="1" noChangeArrowheads="1"/>
          </p:cNvSpPr>
          <p:nvPr>
            <p:ph type="title"/>
          </p:nvPr>
        </p:nvSpPr>
        <p:spPr/>
        <p:txBody>
          <a:bodyPr/>
          <a:lstStyle/>
          <a:p>
            <a:r>
              <a:rPr lang="fi-FI" altLang="en-US"/>
              <a:t>Automatisoituuko testaus tulevaisuudessa?</a:t>
            </a:r>
          </a:p>
        </p:txBody>
      </p:sp>
      <p:sp>
        <p:nvSpPr>
          <p:cNvPr id="51203" name="Rectangle 3">
            <a:extLst>
              <a:ext uri="{FF2B5EF4-FFF2-40B4-BE49-F238E27FC236}">
                <a16:creationId xmlns:a16="http://schemas.microsoft.com/office/drawing/2014/main" id="{A08330E6-BCB9-1976-5BBD-E5E8E410D84E}"/>
              </a:ext>
            </a:extLst>
          </p:cNvPr>
          <p:cNvSpPr>
            <a:spLocks noGrp="1" noChangeArrowheads="1"/>
          </p:cNvSpPr>
          <p:nvPr>
            <p:ph type="body" idx="1"/>
          </p:nvPr>
        </p:nvSpPr>
        <p:spPr/>
        <p:txBody>
          <a:bodyPr/>
          <a:lstStyle/>
          <a:p>
            <a:r>
              <a:rPr lang="fi-FI" altLang="en-US"/>
              <a:t>Automaatiolla on osansa testauksessa – erityisesti kun mielletään automaatio laajana käsitteenä</a:t>
            </a:r>
          </a:p>
          <a:p>
            <a:r>
              <a:rPr lang="fi-FI" altLang="en-US"/>
              <a:t>Vain jos se on hyödyllistä</a:t>
            </a:r>
          </a:p>
          <a:p>
            <a:pPr lvl="1"/>
            <a:r>
              <a:rPr lang="fi-FI" altLang="en-US"/>
              <a:t>Markkinointipuheenvuoroista todelliseen substanssiin</a:t>
            </a:r>
          </a:p>
          <a:p>
            <a:r>
              <a:rPr lang="fi-FI" altLang="en-US"/>
              <a:t>Automaatio on osa hyvää moniulotteista testausstrategiaa</a:t>
            </a:r>
          </a:p>
          <a:p>
            <a:r>
              <a:rPr lang="fi-FI" altLang="en-US"/>
              <a:t>Käsin testaaminen ja automatisoitu testaaminen ovat hyvin erilaisia prosesseja eivätkä kaksi tapaa suorittaa sama prosessi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8D801781-0AA0-A3F2-E0D2-F17A01AA3EDA}"/>
              </a:ext>
            </a:extLst>
          </p:cNvPr>
          <p:cNvSpPr>
            <a:spLocks noGrp="1" noChangeArrowheads="1"/>
          </p:cNvSpPr>
          <p:nvPr>
            <p:ph type="title"/>
          </p:nvPr>
        </p:nvSpPr>
        <p:spPr/>
        <p:txBody>
          <a:bodyPr/>
          <a:lstStyle/>
          <a:p>
            <a:r>
              <a:rPr lang="fi-FI" altLang="en-US"/>
              <a:t>Yhteenveto</a:t>
            </a:r>
          </a:p>
        </p:txBody>
      </p:sp>
      <p:sp>
        <p:nvSpPr>
          <p:cNvPr id="70659" name="Rectangle 3">
            <a:extLst>
              <a:ext uri="{FF2B5EF4-FFF2-40B4-BE49-F238E27FC236}">
                <a16:creationId xmlns:a16="http://schemas.microsoft.com/office/drawing/2014/main" id="{83EB0A6E-9A87-A662-76AC-C4B2FE011BF4}"/>
              </a:ext>
            </a:extLst>
          </p:cNvPr>
          <p:cNvSpPr>
            <a:spLocks noGrp="1" noChangeArrowheads="1"/>
          </p:cNvSpPr>
          <p:nvPr>
            <p:ph type="body" idx="1"/>
          </p:nvPr>
        </p:nvSpPr>
        <p:spPr/>
        <p:txBody>
          <a:bodyPr/>
          <a:lstStyle/>
          <a:p>
            <a:r>
              <a:rPr lang="fi-FI" altLang="en-US"/>
              <a:t>Testauksen automatisointi ei ole vain testiautomaatiota</a:t>
            </a:r>
          </a:p>
          <a:p>
            <a:pPr lvl="1"/>
            <a:r>
              <a:rPr lang="fi-FI" altLang="en-US"/>
              <a:t>Monesti tukitoimintoihin ja selvittelyihin kuluu oleellisesti enemmän aikaa kuin varsinaiseen testaukseen</a:t>
            </a:r>
          </a:p>
          <a:p>
            <a:r>
              <a:rPr lang="fi-FI" altLang="en-US"/>
              <a:t>Testauksen automatisoinnin valmius kannattaa arvioida ja sitä kannattaa kehittää</a:t>
            </a:r>
          </a:p>
          <a:p>
            <a:pPr lvl="1"/>
            <a:r>
              <a:rPr lang="fi-FI" altLang="en-US"/>
              <a:t>Lähde tarpeiden ymmärtämisestä</a:t>
            </a:r>
          </a:p>
          <a:p>
            <a:r>
              <a:rPr lang="fi-FI" altLang="en-US"/>
              <a:t>Automaatiota ja testausta pitää ajatella tuotteen elinkaaren, ei yksittäisen projektin kannalta. </a:t>
            </a:r>
          </a:p>
          <a:p>
            <a:endParaRPr lang="fi-FI"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a:extLst>
              <a:ext uri="{FF2B5EF4-FFF2-40B4-BE49-F238E27FC236}">
                <a16:creationId xmlns:a16="http://schemas.microsoft.com/office/drawing/2014/main" id="{8B744D20-580F-0E3C-F15D-AFA74C743727}"/>
              </a:ext>
            </a:extLst>
          </p:cNvPr>
          <p:cNvSpPr>
            <a:spLocks noGrp="1" noChangeArrowheads="1"/>
          </p:cNvSpPr>
          <p:nvPr>
            <p:ph type="title"/>
          </p:nvPr>
        </p:nvSpPr>
        <p:spPr/>
        <p:txBody>
          <a:bodyPr/>
          <a:lstStyle/>
          <a:p>
            <a:r>
              <a:rPr lang="fi-FI" altLang="en-US"/>
              <a:t>Sisältö</a:t>
            </a:r>
            <a:endParaRPr lang="en-GB" altLang="en-US"/>
          </a:p>
        </p:txBody>
      </p:sp>
      <p:sp>
        <p:nvSpPr>
          <p:cNvPr id="116739" name="AutoShape 3">
            <a:extLst>
              <a:ext uri="{FF2B5EF4-FFF2-40B4-BE49-F238E27FC236}">
                <a16:creationId xmlns:a16="http://schemas.microsoft.com/office/drawing/2014/main" id="{22B65E84-848D-DB87-721C-00315E9B011B}"/>
              </a:ext>
            </a:extLst>
          </p:cNvPr>
          <p:cNvSpPr>
            <a:spLocks noChangeArrowheads="1"/>
          </p:cNvSpPr>
          <p:nvPr/>
        </p:nvSpPr>
        <p:spPr bwMode="black">
          <a:xfrm>
            <a:off x="2911476" y="2057400"/>
            <a:ext cx="6367463" cy="6858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2000" b="1" dirty="0"/>
              <a:t>Testausautomaatio laajana käsitteenä: testauksen tukemisen välineet vs. testiautomaatio</a:t>
            </a:r>
            <a:endParaRPr lang="en-GB" altLang="en-US" sz="2000" b="1" dirty="0"/>
          </a:p>
        </p:txBody>
      </p:sp>
      <p:sp>
        <p:nvSpPr>
          <p:cNvPr id="116740" name="AutoShape 4">
            <a:extLst>
              <a:ext uri="{FF2B5EF4-FFF2-40B4-BE49-F238E27FC236}">
                <a16:creationId xmlns:a16="http://schemas.microsoft.com/office/drawing/2014/main" id="{C74B52D7-553F-3E4A-DE50-854889CE14FC}"/>
              </a:ext>
            </a:extLst>
          </p:cNvPr>
          <p:cNvSpPr>
            <a:spLocks noChangeArrowheads="1"/>
          </p:cNvSpPr>
          <p:nvPr/>
        </p:nvSpPr>
        <p:spPr bwMode="black">
          <a:xfrm>
            <a:off x="2895601" y="28956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a:t>Automatisointitarpeet ja mahdollisuudet</a:t>
            </a:r>
            <a:endParaRPr lang="en-GB" altLang="en-US"/>
          </a:p>
        </p:txBody>
      </p:sp>
      <p:sp>
        <p:nvSpPr>
          <p:cNvPr id="116741" name="AutoShape 5">
            <a:extLst>
              <a:ext uri="{FF2B5EF4-FFF2-40B4-BE49-F238E27FC236}">
                <a16:creationId xmlns:a16="http://schemas.microsoft.com/office/drawing/2014/main" id="{79D9AC06-CCF5-124F-6024-DB02A9692181}"/>
              </a:ext>
            </a:extLst>
          </p:cNvPr>
          <p:cNvSpPr>
            <a:spLocks noChangeArrowheads="1"/>
          </p:cNvSpPr>
          <p:nvPr/>
        </p:nvSpPr>
        <p:spPr bwMode="black">
          <a:xfrm>
            <a:off x="2911476" y="37338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2000"/>
              <a:t>Automatisointiratkaisun valinta ja ajoitus</a:t>
            </a:r>
            <a:endParaRPr lang="en-GB" altLang="en-US" sz="2000"/>
          </a:p>
        </p:txBody>
      </p:sp>
      <p:sp>
        <p:nvSpPr>
          <p:cNvPr id="116742" name="AutoShape 6">
            <a:extLst>
              <a:ext uri="{FF2B5EF4-FFF2-40B4-BE49-F238E27FC236}">
                <a16:creationId xmlns:a16="http://schemas.microsoft.com/office/drawing/2014/main" id="{35AB3074-E45F-1398-B435-56A62C1F2681}"/>
              </a:ext>
            </a:extLst>
          </p:cNvPr>
          <p:cNvSpPr>
            <a:spLocks noChangeArrowheads="1"/>
          </p:cNvSpPr>
          <p:nvPr/>
        </p:nvSpPr>
        <p:spPr bwMode="black">
          <a:xfrm>
            <a:off x="2928938" y="4572000"/>
            <a:ext cx="6367462"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a:t>Toiminnan järkeistäminen ja välinepaletin integrointi</a:t>
            </a:r>
            <a:endParaRPr lang="en-GB"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8D658EDF-3397-B960-CFAA-3C2A6EA6EF88}"/>
              </a:ext>
            </a:extLst>
          </p:cNvPr>
          <p:cNvSpPr>
            <a:spLocks noGrp="1" noChangeArrowheads="1"/>
          </p:cNvSpPr>
          <p:nvPr>
            <p:ph type="title"/>
          </p:nvPr>
        </p:nvSpPr>
        <p:spPr/>
        <p:txBody>
          <a:bodyPr/>
          <a:lstStyle/>
          <a:p>
            <a:r>
              <a:rPr lang="fi-FI" altLang="en-US"/>
              <a:t>Lähteet</a:t>
            </a:r>
          </a:p>
        </p:txBody>
      </p:sp>
      <p:sp>
        <p:nvSpPr>
          <p:cNvPr id="71683" name="Rectangle 3">
            <a:extLst>
              <a:ext uri="{FF2B5EF4-FFF2-40B4-BE49-F238E27FC236}">
                <a16:creationId xmlns:a16="http://schemas.microsoft.com/office/drawing/2014/main" id="{0F4EBB13-30B3-25B1-30FB-B29461813B85}"/>
              </a:ext>
            </a:extLst>
          </p:cNvPr>
          <p:cNvSpPr>
            <a:spLocks noGrp="1" noChangeArrowheads="1"/>
          </p:cNvSpPr>
          <p:nvPr>
            <p:ph type="body" idx="1"/>
          </p:nvPr>
        </p:nvSpPr>
        <p:spPr/>
        <p:txBody>
          <a:bodyPr/>
          <a:lstStyle/>
          <a:p>
            <a:r>
              <a:rPr lang="fi-FI" altLang="en-US" sz="2400"/>
              <a:t>Ross Collard. Calculating Overheads. in WTST (Workshop on Teaching Software Testing) 2004. http://www.testingeducation.org</a:t>
            </a:r>
          </a:p>
          <a:p>
            <a:endParaRPr lang="fi-FI" altLang="en-US"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4971294C-0386-E9AD-D364-6FBD8F69589C}"/>
              </a:ext>
            </a:extLst>
          </p:cNvPr>
          <p:cNvSpPr>
            <a:spLocks noGrp="1" noChangeArrowheads="1"/>
          </p:cNvSpPr>
          <p:nvPr>
            <p:ph type="title"/>
          </p:nvPr>
        </p:nvSpPr>
        <p:spPr/>
        <p:txBody>
          <a:bodyPr/>
          <a:lstStyle/>
          <a:p>
            <a:r>
              <a:rPr lang="fi-FI" altLang="en-US"/>
              <a:t>Testausvälineiden käyttöpohjainen jaottelu</a:t>
            </a:r>
          </a:p>
        </p:txBody>
      </p:sp>
      <p:sp>
        <p:nvSpPr>
          <p:cNvPr id="52227" name="AutoShape 3">
            <a:extLst>
              <a:ext uri="{FF2B5EF4-FFF2-40B4-BE49-F238E27FC236}">
                <a16:creationId xmlns:a16="http://schemas.microsoft.com/office/drawing/2014/main" id="{709FB638-4879-CEAD-004D-698B2DEFD836}"/>
              </a:ext>
            </a:extLst>
          </p:cNvPr>
          <p:cNvSpPr>
            <a:spLocks noChangeArrowheads="1"/>
          </p:cNvSpPr>
          <p:nvPr/>
        </p:nvSpPr>
        <p:spPr bwMode="auto">
          <a:xfrm>
            <a:off x="4343400" y="2514600"/>
            <a:ext cx="1524000" cy="26670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b="1"/>
              <a:t>Testauksen </a:t>
            </a:r>
            <a:br>
              <a:rPr lang="fi-FI" altLang="en-US" b="1"/>
            </a:br>
            <a:r>
              <a:rPr lang="fi-FI" altLang="en-US" b="1"/>
              <a:t>tukemisen </a:t>
            </a:r>
            <a:br>
              <a:rPr lang="fi-FI" altLang="en-US" b="1"/>
            </a:br>
            <a:r>
              <a:rPr lang="fi-FI" altLang="en-US" b="1"/>
              <a:t>välineet</a:t>
            </a:r>
            <a:endParaRPr lang="en-GB" altLang="en-US" b="1"/>
          </a:p>
        </p:txBody>
      </p:sp>
      <p:sp>
        <p:nvSpPr>
          <p:cNvPr id="52228" name="AutoShape 4">
            <a:extLst>
              <a:ext uri="{FF2B5EF4-FFF2-40B4-BE49-F238E27FC236}">
                <a16:creationId xmlns:a16="http://schemas.microsoft.com/office/drawing/2014/main" id="{3CF16FA6-965B-836B-3C0B-E73CB7555E3E}"/>
              </a:ext>
            </a:extLst>
          </p:cNvPr>
          <p:cNvSpPr>
            <a:spLocks noChangeArrowheads="1"/>
          </p:cNvSpPr>
          <p:nvPr/>
        </p:nvSpPr>
        <p:spPr bwMode="auto">
          <a:xfrm>
            <a:off x="6172200" y="2514600"/>
            <a:ext cx="1524000" cy="26670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b="1" dirty="0"/>
              <a:t>Testi-</a:t>
            </a:r>
            <a:br>
              <a:rPr lang="fi-FI" altLang="en-US" b="1" dirty="0"/>
            </a:br>
            <a:r>
              <a:rPr lang="fi-FI" altLang="en-US" b="1" dirty="0"/>
              <a:t>automaatio-</a:t>
            </a:r>
            <a:br>
              <a:rPr lang="fi-FI" altLang="en-US" b="1" dirty="0"/>
            </a:br>
            <a:r>
              <a:rPr lang="fi-FI" altLang="en-US" b="1" dirty="0"/>
              <a:t>välineet</a:t>
            </a:r>
            <a:endParaRPr lang="en-GB" altLang="en-US" b="1" dirty="0"/>
          </a:p>
        </p:txBody>
      </p:sp>
      <p:grpSp>
        <p:nvGrpSpPr>
          <p:cNvPr id="52229" name="Group 5">
            <a:extLst>
              <a:ext uri="{FF2B5EF4-FFF2-40B4-BE49-F238E27FC236}">
                <a16:creationId xmlns:a16="http://schemas.microsoft.com/office/drawing/2014/main" id="{8C86512C-BF94-B125-4C1A-4FD09CA17A0E}"/>
              </a:ext>
            </a:extLst>
          </p:cNvPr>
          <p:cNvGrpSpPr>
            <a:grpSpLocks/>
          </p:cNvGrpSpPr>
          <p:nvPr/>
        </p:nvGrpSpPr>
        <p:grpSpPr bwMode="auto">
          <a:xfrm>
            <a:off x="1676400" y="1981200"/>
            <a:ext cx="2286000" cy="3733800"/>
            <a:chOff x="96" y="1248"/>
            <a:chExt cx="1440" cy="2352"/>
          </a:xfrm>
        </p:grpSpPr>
        <p:sp>
          <p:nvSpPr>
            <p:cNvPr id="52230" name="AutoShape 6">
              <a:extLst>
                <a:ext uri="{FF2B5EF4-FFF2-40B4-BE49-F238E27FC236}">
                  <a16:creationId xmlns:a16="http://schemas.microsoft.com/office/drawing/2014/main" id="{A9380058-62FF-C92E-538D-7E35836C7201}"/>
                </a:ext>
              </a:extLst>
            </p:cNvPr>
            <p:cNvSpPr>
              <a:spLocks noChangeArrowheads="1"/>
            </p:cNvSpPr>
            <p:nvPr/>
          </p:nvSpPr>
          <p:spPr bwMode="auto">
            <a:xfrm>
              <a:off x="96" y="1248"/>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dirty="0"/>
                <a:t>Testauksen </a:t>
              </a:r>
              <a:br>
                <a:rPr lang="fi-FI" altLang="en-US" sz="1600" dirty="0"/>
              </a:br>
              <a:r>
                <a:rPr lang="fi-FI" altLang="en-US" sz="1600" dirty="0"/>
                <a:t>suunnitteluun ja </a:t>
              </a:r>
              <a:br>
                <a:rPr lang="fi-FI" altLang="en-US" sz="1600" dirty="0"/>
              </a:br>
              <a:r>
                <a:rPr lang="fi-FI" altLang="en-US" sz="1600" dirty="0"/>
                <a:t>hallintaan liittyvät välineet</a:t>
              </a:r>
              <a:endParaRPr lang="en-GB" altLang="en-US" sz="1600" dirty="0"/>
            </a:p>
          </p:txBody>
        </p:sp>
        <p:sp>
          <p:nvSpPr>
            <p:cNvPr id="52231" name="AutoShape 7">
              <a:extLst>
                <a:ext uri="{FF2B5EF4-FFF2-40B4-BE49-F238E27FC236}">
                  <a16:creationId xmlns:a16="http://schemas.microsoft.com/office/drawing/2014/main" id="{7759BC63-F6C4-0838-45DB-28607E60EE32}"/>
                </a:ext>
              </a:extLst>
            </p:cNvPr>
            <p:cNvSpPr>
              <a:spLocks noChangeArrowheads="1"/>
            </p:cNvSpPr>
            <p:nvPr/>
          </p:nvSpPr>
          <p:spPr bwMode="auto">
            <a:xfrm>
              <a:off x="96" y="1872"/>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Testitapauksiin liittyvät </a:t>
              </a:r>
              <a:br>
                <a:rPr lang="fi-FI" altLang="en-US" sz="1600"/>
              </a:br>
              <a:r>
                <a:rPr lang="fi-FI" altLang="en-US" sz="1600"/>
                <a:t>välineet</a:t>
              </a:r>
              <a:endParaRPr lang="en-GB" altLang="en-US" sz="1600"/>
            </a:p>
          </p:txBody>
        </p:sp>
        <p:sp>
          <p:nvSpPr>
            <p:cNvPr id="52232" name="AutoShape 8">
              <a:extLst>
                <a:ext uri="{FF2B5EF4-FFF2-40B4-BE49-F238E27FC236}">
                  <a16:creationId xmlns:a16="http://schemas.microsoft.com/office/drawing/2014/main" id="{013B87F9-90BB-0ACC-6CEC-77ECFAABD122}"/>
                </a:ext>
              </a:extLst>
            </p:cNvPr>
            <p:cNvSpPr>
              <a:spLocks noChangeArrowheads="1"/>
            </p:cNvSpPr>
            <p:nvPr/>
          </p:nvSpPr>
          <p:spPr bwMode="auto">
            <a:xfrm>
              <a:off x="96" y="2496"/>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Testiympäristöihin </a:t>
              </a:r>
              <a:br>
                <a:rPr lang="fi-FI" altLang="en-US" sz="1600"/>
              </a:br>
              <a:r>
                <a:rPr lang="fi-FI" altLang="en-US" sz="1600"/>
                <a:t>liittyvät välineet</a:t>
              </a:r>
              <a:endParaRPr lang="en-GB" altLang="en-US" sz="1600"/>
            </a:p>
          </p:txBody>
        </p:sp>
        <p:sp>
          <p:nvSpPr>
            <p:cNvPr id="52233" name="AutoShape 9">
              <a:extLst>
                <a:ext uri="{FF2B5EF4-FFF2-40B4-BE49-F238E27FC236}">
                  <a16:creationId xmlns:a16="http://schemas.microsoft.com/office/drawing/2014/main" id="{DDE898BD-6BD8-B5D0-7DAC-D7D6155FCEC5}"/>
                </a:ext>
              </a:extLst>
            </p:cNvPr>
            <p:cNvSpPr>
              <a:spLocks noChangeArrowheads="1"/>
            </p:cNvSpPr>
            <p:nvPr/>
          </p:nvSpPr>
          <p:spPr bwMode="auto">
            <a:xfrm>
              <a:off x="96" y="3120"/>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Testien ajonaikaisen </a:t>
              </a:r>
            </a:p>
            <a:p>
              <a:pPr algn="ctr">
                <a:spcBef>
                  <a:spcPct val="0"/>
                </a:spcBef>
              </a:pPr>
              <a:r>
                <a:rPr lang="fi-FI" altLang="en-US" sz="1600"/>
                <a:t>seurannan ja hallinnan </a:t>
              </a:r>
            </a:p>
            <a:p>
              <a:pPr algn="ctr">
                <a:spcBef>
                  <a:spcPct val="0"/>
                </a:spcBef>
              </a:pPr>
              <a:r>
                <a:rPr lang="fi-FI" altLang="en-US" sz="1600"/>
                <a:t>välineet</a:t>
              </a:r>
              <a:endParaRPr lang="en-GB" altLang="en-US" sz="1600"/>
            </a:p>
          </p:txBody>
        </p:sp>
      </p:grpSp>
      <p:grpSp>
        <p:nvGrpSpPr>
          <p:cNvPr id="52234" name="Group 10">
            <a:extLst>
              <a:ext uri="{FF2B5EF4-FFF2-40B4-BE49-F238E27FC236}">
                <a16:creationId xmlns:a16="http://schemas.microsoft.com/office/drawing/2014/main" id="{30EFEB91-33FD-939B-F59D-0413C7601866}"/>
              </a:ext>
            </a:extLst>
          </p:cNvPr>
          <p:cNvGrpSpPr>
            <a:grpSpLocks/>
          </p:cNvGrpSpPr>
          <p:nvPr/>
        </p:nvGrpSpPr>
        <p:grpSpPr bwMode="auto">
          <a:xfrm>
            <a:off x="8077200" y="1981200"/>
            <a:ext cx="2286000" cy="3733800"/>
            <a:chOff x="4128" y="1248"/>
            <a:chExt cx="1440" cy="2352"/>
          </a:xfrm>
        </p:grpSpPr>
        <p:sp>
          <p:nvSpPr>
            <p:cNvPr id="52235" name="AutoShape 11">
              <a:extLst>
                <a:ext uri="{FF2B5EF4-FFF2-40B4-BE49-F238E27FC236}">
                  <a16:creationId xmlns:a16="http://schemas.microsoft.com/office/drawing/2014/main" id="{82DF7842-3E54-9787-A836-765B4FC4BE00}"/>
                </a:ext>
              </a:extLst>
            </p:cNvPr>
            <p:cNvSpPr>
              <a:spLocks noChangeArrowheads="1"/>
            </p:cNvSpPr>
            <p:nvPr/>
          </p:nvSpPr>
          <p:spPr bwMode="auto">
            <a:xfrm>
              <a:off x="4128" y="1248"/>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Testattavien asioiden </a:t>
              </a:r>
              <a:br>
                <a:rPr lang="fi-FI" altLang="en-US" sz="1600"/>
              </a:br>
              <a:r>
                <a:rPr lang="fi-FI" altLang="en-US" sz="1600"/>
                <a:t>valinnan välineet</a:t>
              </a:r>
              <a:endParaRPr lang="en-GB" altLang="en-US" sz="1600"/>
            </a:p>
          </p:txBody>
        </p:sp>
        <p:sp>
          <p:nvSpPr>
            <p:cNvPr id="52236" name="AutoShape 12">
              <a:extLst>
                <a:ext uri="{FF2B5EF4-FFF2-40B4-BE49-F238E27FC236}">
                  <a16:creationId xmlns:a16="http://schemas.microsoft.com/office/drawing/2014/main" id="{1D3769C1-A18E-5055-261E-CCCE284D57C9}"/>
                </a:ext>
              </a:extLst>
            </p:cNvPr>
            <p:cNvSpPr>
              <a:spLocks noChangeArrowheads="1"/>
            </p:cNvSpPr>
            <p:nvPr/>
          </p:nvSpPr>
          <p:spPr bwMode="auto">
            <a:xfrm>
              <a:off x="4128" y="1872"/>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Toiminnallisten testien </a:t>
              </a:r>
              <a:br>
                <a:rPr lang="fi-FI" altLang="en-US" sz="1600"/>
              </a:br>
              <a:r>
                <a:rPr lang="fi-FI" altLang="en-US" sz="1600"/>
                <a:t>ajamisen välineet</a:t>
              </a:r>
              <a:endParaRPr lang="en-GB" altLang="en-US" sz="1600"/>
            </a:p>
          </p:txBody>
        </p:sp>
        <p:sp>
          <p:nvSpPr>
            <p:cNvPr id="52237" name="AutoShape 13">
              <a:extLst>
                <a:ext uri="{FF2B5EF4-FFF2-40B4-BE49-F238E27FC236}">
                  <a16:creationId xmlns:a16="http://schemas.microsoft.com/office/drawing/2014/main" id="{B9B5216F-A528-1280-F5F2-BC80DE39127C}"/>
                </a:ext>
              </a:extLst>
            </p:cNvPr>
            <p:cNvSpPr>
              <a:spLocks noChangeArrowheads="1"/>
            </p:cNvSpPr>
            <p:nvPr/>
          </p:nvSpPr>
          <p:spPr bwMode="auto">
            <a:xfrm>
              <a:off x="4128" y="2496"/>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Testien tuloksen </a:t>
              </a:r>
              <a:br>
                <a:rPr lang="fi-FI" altLang="en-US" sz="1600"/>
              </a:br>
              <a:r>
                <a:rPr lang="fi-FI" altLang="en-US" sz="1600"/>
                <a:t>arvioinnin välineet</a:t>
              </a:r>
              <a:endParaRPr lang="en-GB" altLang="en-US" sz="1600"/>
            </a:p>
          </p:txBody>
        </p:sp>
        <p:sp>
          <p:nvSpPr>
            <p:cNvPr id="52238" name="AutoShape 14">
              <a:extLst>
                <a:ext uri="{FF2B5EF4-FFF2-40B4-BE49-F238E27FC236}">
                  <a16:creationId xmlns:a16="http://schemas.microsoft.com/office/drawing/2014/main" id="{B1722DA8-2687-EEF0-147F-5061FD8620A8}"/>
                </a:ext>
              </a:extLst>
            </p:cNvPr>
            <p:cNvSpPr>
              <a:spLocks noChangeArrowheads="1"/>
            </p:cNvSpPr>
            <p:nvPr/>
          </p:nvSpPr>
          <p:spPr bwMode="auto">
            <a:xfrm>
              <a:off x="4128" y="3120"/>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Suorituskykytestien </a:t>
              </a:r>
            </a:p>
            <a:p>
              <a:pPr algn="ctr">
                <a:spcBef>
                  <a:spcPct val="0"/>
                </a:spcBef>
              </a:pPr>
              <a:r>
                <a:rPr lang="fi-FI" altLang="en-US" sz="1600"/>
                <a:t>ajamisen välineet</a:t>
              </a:r>
              <a:endParaRPr lang="en-GB" altLang="en-US" sz="160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7" name="Rectangle 17">
            <a:extLst>
              <a:ext uri="{FF2B5EF4-FFF2-40B4-BE49-F238E27FC236}">
                <a16:creationId xmlns:a16="http://schemas.microsoft.com/office/drawing/2014/main" id="{F910CE89-E99E-1323-0238-B84F2B164AB9}"/>
              </a:ext>
            </a:extLst>
          </p:cNvPr>
          <p:cNvSpPr>
            <a:spLocks noGrp="1" noChangeArrowheads="1"/>
          </p:cNvSpPr>
          <p:nvPr>
            <p:ph type="title"/>
          </p:nvPr>
        </p:nvSpPr>
        <p:spPr/>
        <p:txBody>
          <a:bodyPr/>
          <a:lstStyle/>
          <a:p>
            <a:r>
              <a:rPr lang="fi-FI" altLang="en-US"/>
              <a:t>Testauksen tukemisen välineet</a:t>
            </a:r>
          </a:p>
        </p:txBody>
      </p:sp>
      <p:sp>
        <p:nvSpPr>
          <p:cNvPr id="35843" name="Oval 3">
            <a:extLst>
              <a:ext uri="{FF2B5EF4-FFF2-40B4-BE49-F238E27FC236}">
                <a16:creationId xmlns:a16="http://schemas.microsoft.com/office/drawing/2014/main" id="{2862DDB2-C892-5C7D-E45D-6841B0A09117}"/>
              </a:ext>
            </a:extLst>
          </p:cNvPr>
          <p:cNvSpPr>
            <a:spLocks noChangeArrowheads="1"/>
          </p:cNvSpPr>
          <p:nvPr/>
        </p:nvSpPr>
        <p:spPr bwMode="auto">
          <a:xfrm>
            <a:off x="1990725" y="2132013"/>
            <a:ext cx="2305050" cy="22336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2000" dirty="0">
                <a:solidFill>
                  <a:schemeClr val="tx1"/>
                </a:solidFill>
              </a:rPr>
              <a:t>Testauksen</a:t>
            </a:r>
          </a:p>
          <a:p>
            <a:pPr algn="ctr">
              <a:spcBef>
                <a:spcPct val="0"/>
              </a:spcBef>
            </a:pPr>
            <a:r>
              <a:rPr lang="fi-FI" altLang="en-US" sz="2000" dirty="0">
                <a:solidFill>
                  <a:schemeClr val="tx1"/>
                </a:solidFill>
              </a:rPr>
              <a:t>suunnittelu ja</a:t>
            </a:r>
          </a:p>
          <a:p>
            <a:pPr algn="ctr">
              <a:spcBef>
                <a:spcPct val="0"/>
              </a:spcBef>
            </a:pPr>
            <a:r>
              <a:rPr lang="fi-FI" altLang="en-US" sz="2000" dirty="0">
                <a:solidFill>
                  <a:schemeClr val="tx1"/>
                </a:solidFill>
              </a:rPr>
              <a:t>hallinta</a:t>
            </a:r>
            <a:endParaRPr lang="en-US" altLang="en-US" sz="2000" dirty="0">
              <a:solidFill>
                <a:schemeClr val="tx1"/>
              </a:solidFill>
            </a:endParaRPr>
          </a:p>
        </p:txBody>
      </p:sp>
      <p:sp>
        <p:nvSpPr>
          <p:cNvPr id="35844" name="Oval 4">
            <a:extLst>
              <a:ext uri="{FF2B5EF4-FFF2-40B4-BE49-F238E27FC236}">
                <a16:creationId xmlns:a16="http://schemas.microsoft.com/office/drawing/2014/main" id="{16393751-6D04-1D94-5AF2-C914D20C5829}"/>
              </a:ext>
            </a:extLst>
          </p:cNvPr>
          <p:cNvSpPr>
            <a:spLocks noChangeArrowheads="1"/>
          </p:cNvSpPr>
          <p:nvPr/>
        </p:nvSpPr>
        <p:spPr bwMode="auto">
          <a:xfrm>
            <a:off x="4008438" y="2133601"/>
            <a:ext cx="2305050" cy="2233613"/>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2000">
                <a:solidFill>
                  <a:schemeClr val="tx1"/>
                </a:solidFill>
              </a:rPr>
              <a:t>Testitapausten</a:t>
            </a:r>
          </a:p>
          <a:p>
            <a:pPr algn="ctr">
              <a:spcBef>
                <a:spcPct val="0"/>
              </a:spcBef>
            </a:pPr>
            <a:r>
              <a:rPr lang="fi-FI" altLang="en-US" sz="2000">
                <a:solidFill>
                  <a:schemeClr val="tx1"/>
                </a:solidFill>
              </a:rPr>
              <a:t>hallinta</a:t>
            </a:r>
            <a:endParaRPr lang="en-US" altLang="en-US" sz="2000">
              <a:solidFill>
                <a:schemeClr val="tx1"/>
              </a:solidFill>
            </a:endParaRPr>
          </a:p>
        </p:txBody>
      </p:sp>
      <p:sp>
        <p:nvSpPr>
          <p:cNvPr id="35845" name="Oval 5">
            <a:extLst>
              <a:ext uri="{FF2B5EF4-FFF2-40B4-BE49-F238E27FC236}">
                <a16:creationId xmlns:a16="http://schemas.microsoft.com/office/drawing/2014/main" id="{26805F33-186C-99EC-AF63-8C973BB37F1E}"/>
              </a:ext>
            </a:extLst>
          </p:cNvPr>
          <p:cNvSpPr>
            <a:spLocks noChangeArrowheads="1"/>
          </p:cNvSpPr>
          <p:nvPr/>
        </p:nvSpPr>
        <p:spPr bwMode="auto">
          <a:xfrm>
            <a:off x="6024563" y="2133601"/>
            <a:ext cx="2305050" cy="2233613"/>
          </a:xfrm>
          <a:prstGeom prst="ellipse">
            <a:avLst/>
          </a:prstGeom>
          <a:solidFill>
            <a:schemeClr val="accent6"/>
          </a:solidFill>
          <a:ln/>
        </p:spPr>
        <p:style>
          <a:lnRef idx="2">
            <a:schemeClr val="accent3">
              <a:shade val="15000"/>
            </a:schemeClr>
          </a:lnRef>
          <a:fillRef idx="1">
            <a:schemeClr val="accent3"/>
          </a:fillRef>
          <a:effectRef idx="0">
            <a:schemeClr val="accent3"/>
          </a:effectRef>
          <a:fontRef idx="minor">
            <a:schemeClr val="lt1"/>
          </a:fontRef>
        </p:style>
        <p:txBody>
          <a:bodyPr wrap="none" anchor="ctr"/>
          <a:lstStyle/>
          <a:p>
            <a:pPr algn="ctr">
              <a:spcBef>
                <a:spcPct val="0"/>
              </a:spcBef>
            </a:pPr>
            <a:r>
              <a:rPr lang="fi-FI" altLang="en-US" sz="2000">
                <a:solidFill>
                  <a:schemeClr val="tx1"/>
                </a:solidFill>
              </a:rPr>
              <a:t>Testiympäristön</a:t>
            </a:r>
          </a:p>
          <a:p>
            <a:pPr algn="ctr">
              <a:spcBef>
                <a:spcPct val="0"/>
              </a:spcBef>
            </a:pPr>
            <a:r>
              <a:rPr lang="fi-FI" altLang="en-US" sz="2000">
                <a:solidFill>
                  <a:schemeClr val="tx1"/>
                </a:solidFill>
              </a:rPr>
              <a:t>hallinta</a:t>
            </a:r>
            <a:endParaRPr lang="en-US" altLang="en-US" sz="2000">
              <a:solidFill>
                <a:schemeClr val="tx1"/>
              </a:solidFill>
            </a:endParaRPr>
          </a:p>
        </p:txBody>
      </p:sp>
      <p:sp>
        <p:nvSpPr>
          <p:cNvPr id="35846" name="Oval 6">
            <a:extLst>
              <a:ext uri="{FF2B5EF4-FFF2-40B4-BE49-F238E27FC236}">
                <a16:creationId xmlns:a16="http://schemas.microsoft.com/office/drawing/2014/main" id="{480F1FE6-F9A6-9A33-DD0C-C1BFB57E3562}"/>
              </a:ext>
            </a:extLst>
          </p:cNvPr>
          <p:cNvSpPr>
            <a:spLocks noChangeArrowheads="1"/>
          </p:cNvSpPr>
          <p:nvPr/>
        </p:nvSpPr>
        <p:spPr bwMode="auto">
          <a:xfrm>
            <a:off x="8112125" y="2133601"/>
            <a:ext cx="2305050" cy="2233613"/>
          </a:xfrm>
          <a:prstGeom prst="ellipse">
            <a:avLst/>
          </a:prstGeom>
          <a:solidFill>
            <a:schemeClr val="accent5"/>
          </a:solidFill>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a:solidFill>
                  <a:schemeClr val="tx1"/>
                </a:solidFill>
              </a:rPr>
              <a:t>Testisuorituksen</a:t>
            </a:r>
          </a:p>
          <a:p>
            <a:pPr algn="ctr">
              <a:spcBef>
                <a:spcPct val="0"/>
              </a:spcBef>
            </a:pPr>
            <a:r>
              <a:rPr lang="fi-FI" altLang="en-US" sz="2000">
                <a:solidFill>
                  <a:schemeClr val="tx1"/>
                </a:solidFill>
              </a:rPr>
              <a:t>hallinta</a:t>
            </a:r>
            <a:endParaRPr lang="en-US" altLang="en-US" sz="2000">
              <a:solidFill>
                <a:schemeClr val="tx1"/>
              </a:solidFill>
            </a:endParaRPr>
          </a:p>
        </p:txBody>
      </p:sp>
      <p:sp>
        <p:nvSpPr>
          <p:cNvPr id="35847" name="Text Box 7">
            <a:extLst>
              <a:ext uri="{FF2B5EF4-FFF2-40B4-BE49-F238E27FC236}">
                <a16:creationId xmlns:a16="http://schemas.microsoft.com/office/drawing/2014/main" id="{E90487B8-D9C8-54F0-C572-234272E5B275}"/>
              </a:ext>
            </a:extLst>
          </p:cNvPr>
          <p:cNvSpPr txBox="1">
            <a:spLocks noChangeArrowheads="1"/>
          </p:cNvSpPr>
          <p:nvPr/>
        </p:nvSpPr>
        <p:spPr bwMode="auto">
          <a:xfrm>
            <a:off x="2233047" y="4437063"/>
            <a:ext cx="1810880" cy="107721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Projektinhallinta</a:t>
            </a:r>
          </a:p>
          <a:p>
            <a:pPr algn="ctr">
              <a:spcBef>
                <a:spcPct val="0"/>
              </a:spcBef>
            </a:pPr>
            <a:r>
              <a:rPr lang="fi-FI" altLang="en-US" sz="1600"/>
              <a:t>Havaintojen hallinta</a:t>
            </a:r>
          </a:p>
          <a:p>
            <a:pPr algn="ctr">
              <a:spcBef>
                <a:spcPct val="0"/>
              </a:spcBef>
            </a:pPr>
            <a:r>
              <a:rPr lang="fi-FI" altLang="en-US" sz="1600"/>
              <a:t>Vaatimusmäärittely</a:t>
            </a:r>
          </a:p>
          <a:p>
            <a:pPr algn="ctr">
              <a:spcBef>
                <a:spcPct val="0"/>
              </a:spcBef>
            </a:pPr>
            <a:endParaRPr lang="en-US" altLang="en-US" sz="1600"/>
          </a:p>
        </p:txBody>
      </p:sp>
      <p:sp>
        <p:nvSpPr>
          <p:cNvPr id="35848" name="Text Box 8">
            <a:extLst>
              <a:ext uri="{FF2B5EF4-FFF2-40B4-BE49-F238E27FC236}">
                <a16:creationId xmlns:a16="http://schemas.microsoft.com/office/drawing/2014/main" id="{AA39DE30-0476-F1AA-6EB8-0A2F3B40DE02}"/>
              </a:ext>
            </a:extLst>
          </p:cNvPr>
          <p:cNvSpPr txBox="1">
            <a:spLocks noChangeArrowheads="1"/>
          </p:cNvSpPr>
          <p:nvPr/>
        </p:nvSpPr>
        <p:spPr bwMode="auto">
          <a:xfrm>
            <a:off x="3952871" y="5157789"/>
            <a:ext cx="2338397" cy="83099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Testitapausten suunnittelu</a:t>
            </a:r>
          </a:p>
          <a:p>
            <a:pPr algn="ctr">
              <a:spcBef>
                <a:spcPct val="0"/>
              </a:spcBef>
            </a:pPr>
            <a:r>
              <a:rPr lang="fi-FI" altLang="en-US" sz="1600"/>
              <a:t>Suorituksen valinta</a:t>
            </a:r>
          </a:p>
          <a:p>
            <a:pPr algn="ctr">
              <a:spcBef>
                <a:spcPct val="0"/>
              </a:spcBef>
            </a:pPr>
            <a:r>
              <a:rPr lang="fi-FI" altLang="en-US" sz="1600"/>
              <a:t>Kattavuuden arviointi</a:t>
            </a:r>
            <a:endParaRPr lang="en-US" altLang="en-US" sz="1600"/>
          </a:p>
        </p:txBody>
      </p:sp>
      <p:sp>
        <p:nvSpPr>
          <p:cNvPr id="35849" name="Text Box 9">
            <a:extLst>
              <a:ext uri="{FF2B5EF4-FFF2-40B4-BE49-F238E27FC236}">
                <a16:creationId xmlns:a16="http://schemas.microsoft.com/office/drawing/2014/main" id="{D93B181F-9B34-2E88-B3ED-7E26AE7AC385}"/>
              </a:ext>
            </a:extLst>
          </p:cNvPr>
          <p:cNvSpPr txBox="1">
            <a:spLocks noChangeArrowheads="1"/>
          </p:cNvSpPr>
          <p:nvPr/>
        </p:nvSpPr>
        <p:spPr bwMode="auto">
          <a:xfrm>
            <a:off x="6263496" y="4437064"/>
            <a:ext cx="1770035" cy="83099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Ympäristön alustus</a:t>
            </a:r>
          </a:p>
          <a:p>
            <a:pPr algn="ctr">
              <a:spcBef>
                <a:spcPct val="0"/>
              </a:spcBef>
            </a:pPr>
            <a:r>
              <a:rPr lang="fi-FI" altLang="en-US" sz="1600"/>
              <a:t>Aineiston luonti</a:t>
            </a:r>
          </a:p>
          <a:p>
            <a:pPr algn="ctr">
              <a:spcBef>
                <a:spcPct val="0"/>
              </a:spcBef>
            </a:pPr>
            <a:r>
              <a:rPr lang="fi-FI" altLang="en-US" sz="1600"/>
              <a:t>Koonnit</a:t>
            </a:r>
            <a:endParaRPr lang="en-US" altLang="en-US" sz="1600"/>
          </a:p>
        </p:txBody>
      </p:sp>
      <p:sp>
        <p:nvSpPr>
          <p:cNvPr id="35850" name="Text Box 10">
            <a:extLst>
              <a:ext uri="{FF2B5EF4-FFF2-40B4-BE49-F238E27FC236}">
                <a16:creationId xmlns:a16="http://schemas.microsoft.com/office/drawing/2014/main" id="{17E7787F-F74B-3259-B3A9-1F94CD65C040}"/>
              </a:ext>
            </a:extLst>
          </p:cNvPr>
          <p:cNvSpPr txBox="1">
            <a:spLocks noChangeArrowheads="1"/>
          </p:cNvSpPr>
          <p:nvPr/>
        </p:nvSpPr>
        <p:spPr bwMode="auto">
          <a:xfrm>
            <a:off x="7799350" y="5157789"/>
            <a:ext cx="2765501"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Ajonaikaisen tilanteen seuranta</a:t>
            </a:r>
          </a:p>
          <a:p>
            <a:pPr algn="ctr">
              <a:spcBef>
                <a:spcPct val="0"/>
              </a:spcBef>
            </a:pPr>
            <a:r>
              <a:rPr lang="fi-FI" altLang="en-US" sz="1600"/>
              <a:t>Vian jäljitys</a:t>
            </a:r>
            <a:endParaRPr lang="en-US" altLang="en-US" sz="1600"/>
          </a:p>
        </p:txBody>
      </p:sp>
      <p:sp>
        <p:nvSpPr>
          <p:cNvPr id="35851" name="Line 11">
            <a:extLst>
              <a:ext uri="{FF2B5EF4-FFF2-40B4-BE49-F238E27FC236}">
                <a16:creationId xmlns:a16="http://schemas.microsoft.com/office/drawing/2014/main" id="{578A2496-DDCB-870F-2336-6D6D30460A56}"/>
              </a:ext>
            </a:extLst>
          </p:cNvPr>
          <p:cNvSpPr>
            <a:spLocks noChangeShapeType="1"/>
          </p:cNvSpPr>
          <p:nvPr/>
        </p:nvSpPr>
        <p:spPr bwMode="auto">
          <a:xfrm>
            <a:off x="314325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2" name="Line 12">
            <a:extLst>
              <a:ext uri="{FF2B5EF4-FFF2-40B4-BE49-F238E27FC236}">
                <a16:creationId xmlns:a16="http://schemas.microsoft.com/office/drawing/2014/main" id="{F9C53062-C459-2D5F-F198-4617F406B893}"/>
              </a:ext>
            </a:extLst>
          </p:cNvPr>
          <p:cNvSpPr>
            <a:spLocks noChangeShapeType="1"/>
          </p:cNvSpPr>
          <p:nvPr/>
        </p:nvSpPr>
        <p:spPr bwMode="auto">
          <a:xfrm>
            <a:off x="717550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3" name="Line 13">
            <a:extLst>
              <a:ext uri="{FF2B5EF4-FFF2-40B4-BE49-F238E27FC236}">
                <a16:creationId xmlns:a16="http://schemas.microsoft.com/office/drawing/2014/main" id="{2242927A-1133-76D7-3A8C-A669093E6EDC}"/>
              </a:ext>
            </a:extLst>
          </p:cNvPr>
          <p:cNvSpPr>
            <a:spLocks noChangeShapeType="1"/>
          </p:cNvSpPr>
          <p:nvPr/>
        </p:nvSpPr>
        <p:spPr bwMode="auto">
          <a:xfrm>
            <a:off x="523240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4" name="Line 14">
            <a:extLst>
              <a:ext uri="{FF2B5EF4-FFF2-40B4-BE49-F238E27FC236}">
                <a16:creationId xmlns:a16="http://schemas.microsoft.com/office/drawing/2014/main" id="{5B63B884-B46E-12E1-DF60-78FD49774BBC}"/>
              </a:ext>
            </a:extLst>
          </p:cNvPr>
          <p:cNvSpPr>
            <a:spLocks noChangeShapeType="1"/>
          </p:cNvSpPr>
          <p:nvPr/>
        </p:nvSpPr>
        <p:spPr bwMode="auto">
          <a:xfrm>
            <a:off x="926465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5" name="AutoShape 15">
            <a:extLst>
              <a:ext uri="{FF2B5EF4-FFF2-40B4-BE49-F238E27FC236}">
                <a16:creationId xmlns:a16="http://schemas.microsoft.com/office/drawing/2014/main" id="{F8D62D0C-F57E-ECCC-4B3A-91B5202F57AD}"/>
              </a:ext>
            </a:extLst>
          </p:cNvPr>
          <p:cNvSpPr>
            <a:spLocks noChangeArrowheads="1"/>
          </p:cNvSpPr>
          <p:nvPr/>
        </p:nvSpPr>
        <p:spPr bwMode="auto">
          <a:xfrm>
            <a:off x="2063750" y="1700214"/>
            <a:ext cx="8064500" cy="433387"/>
          </a:xfrm>
          <a:prstGeom prst="leftRightArrow">
            <a:avLst>
              <a:gd name="adj1" fmla="val 50000"/>
              <a:gd name="adj2" fmla="val 372162"/>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fi-FI" altLang="en-US" sz="1200"/>
              <a:t>RAPORTOINTIVÄLINEET, KATSELMOINTIVÄLINEET, VERSIONHALLINTAVÄLINEET</a:t>
            </a:r>
            <a:endParaRPr lang="en-US" altLang="en-US" sz="1200"/>
          </a:p>
        </p:txBody>
      </p:sp>
      <p:sp>
        <p:nvSpPr>
          <p:cNvPr id="35856" name="AutoShape 16">
            <a:extLst>
              <a:ext uri="{FF2B5EF4-FFF2-40B4-BE49-F238E27FC236}">
                <a16:creationId xmlns:a16="http://schemas.microsoft.com/office/drawing/2014/main" id="{CEB62D17-F52E-9A69-341F-34B0BCBA2718}"/>
              </a:ext>
            </a:extLst>
          </p:cNvPr>
          <p:cNvSpPr>
            <a:spLocks noChangeArrowheads="1"/>
          </p:cNvSpPr>
          <p:nvPr/>
        </p:nvSpPr>
        <p:spPr bwMode="auto">
          <a:xfrm>
            <a:off x="2063750" y="5948364"/>
            <a:ext cx="8064500" cy="433387"/>
          </a:xfrm>
          <a:prstGeom prst="leftRightArrow">
            <a:avLst>
              <a:gd name="adj1" fmla="val 50000"/>
              <a:gd name="adj2" fmla="val 372162"/>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fi-FI" altLang="en-US" sz="1200"/>
              <a:t>KOODIN LAADUN ARVIOINTI, AJOYMPÄRISTÖN TUKI, TESTIEN AJOMOOTTORIT </a:t>
            </a:r>
            <a:endParaRPr lang="en-US" alt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9" name="Rectangle 15">
            <a:extLst>
              <a:ext uri="{FF2B5EF4-FFF2-40B4-BE49-F238E27FC236}">
                <a16:creationId xmlns:a16="http://schemas.microsoft.com/office/drawing/2014/main" id="{0654E3D0-8590-18D1-0F19-2604F96F9195}"/>
              </a:ext>
            </a:extLst>
          </p:cNvPr>
          <p:cNvSpPr>
            <a:spLocks noGrp="1" noChangeArrowheads="1"/>
          </p:cNvSpPr>
          <p:nvPr>
            <p:ph type="title"/>
          </p:nvPr>
        </p:nvSpPr>
        <p:spPr/>
        <p:txBody>
          <a:bodyPr/>
          <a:lstStyle/>
          <a:p>
            <a:r>
              <a:rPr lang="fi-FI" altLang="en-US"/>
              <a:t>Testiautomaatiovälineet</a:t>
            </a:r>
          </a:p>
        </p:txBody>
      </p:sp>
      <p:sp>
        <p:nvSpPr>
          <p:cNvPr id="36867" name="Oval 3">
            <a:extLst>
              <a:ext uri="{FF2B5EF4-FFF2-40B4-BE49-F238E27FC236}">
                <a16:creationId xmlns:a16="http://schemas.microsoft.com/office/drawing/2014/main" id="{897077C3-BF61-CCFB-6C80-B8DAB85338BD}"/>
              </a:ext>
            </a:extLst>
          </p:cNvPr>
          <p:cNvSpPr>
            <a:spLocks noChangeArrowheads="1"/>
          </p:cNvSpPr>
          <p:nvPr/>
        </p:nvSpPr>
        <p:spPr bwMode="auto">
          <a:xfrm>
            <a:off x="1990725" y="2132013"/>
            <a:ext cx="2305050" cy="22336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2000" dirty="0">
                <a:solidFill>
                  <a:schemeClr val="tx1"/>
                </a:solidFill>
              </a:rPr>
              <a:t>Testattavien </a:t>
            </a:r>
          </a:p>
          <a:p>
            <a:pPr algn="ctr">
              <a:spcBef>
                <a:spcPct val="0"/>
              </a:spcBef>
            </a:pPr>
            <a:r>
              <a:rPr lang="fi-FI" altLang="en-US" sz="2000" dirty="0">
                <a:solidFill>
                  <a:schemeClr val="tx1"/>
                </a:solidFill>
              </a:rPr>
              <a:t>asioiden </a:t>
            </a:r>
          </a:p>
          <a:p>
            <a:pPr algn="ctr">
              <a:spcBef>
                <a:spcPct val="0"/>
              </a:spcBef>
            </a:pPr>
            <a:r>
              <a:rPr lang="fi-FI" altLang="en-US" sz="2000" dirty="0">
                <a:solidFill>
                  <a:schemeClr val="tx1"/>
                </a:solidFill>
              </a:rPr>
              <a:t>valinta</a:t>
            </a:r>
            <a:endParaRPr lang="en-US" altLang="en-US" sz="2000" dirty="0">
              <a:solidFill>
                <a:schemeClr val="tx1"/>
              </a:solidFill>
            </a:endParaRPr>
          </a:p>
        </p:txBody>
      </p:sp>
      <p:sp>
        <p:nvSpPr>
          <p:cNvPr id="36868" name="Oval 4">
            <a:extLst>
              <a:ext uri="{FF2B5EF4-FFF2-40B4-BE49-F238E27FC236}">
                <a16:creationId xmlns:a16="http://schemas.microsoft.com/office/drawing/2014/main" id="{172EF16D-D264-661D-FA69-D91C689FA4BC}"/>
              </a:ext>
            </a:extLst>
          </p:cNvPr>
          <p:cNvSpPr>
            <a:spLocks noChangeArrowheads="1"/>
          </p:cNvSpPr>
          <p:nvPr/>
        </p:nvSpPr>
        <p:spPr bwMode="auto">
          <a:xfrm>
            <a:off x="4008438" y="2133601"/>
            <a:ext cx="2305050" cy="2233613"/>
          </a:xfrm>
          <a:prstGeom prst="ellipse">
            <a:avLst/>
          </a:prstGeom>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spcBef>
                <a:spcPct val="0"/>
              </a:spcBef>
            </a:pPr>
            <a:r>
              <a:rPr lang="fi-FI" altLang="en-US" sz="2000">
                <a:solidFill>
                  <a:schemeClr val="tx1"/>
                </a:solidFill>
              </a:rPr>
              <a:t>Toiminnallinen</a:t>
            </a:r>
          </a:p>
          <a:p>
            <a:pPr algn="ctr">
              <a:spcBef>
                <a:spcPct val="0"/>
              </a:spcBef>
            </a:pPr>
            <a:r>
              <a:rPr lang="fi-FI" altLang="en-US" sz="2000">
                <a:solidFill>
                  <a:schemeClr val="tx1"/>
                </a:solidFill>
              </a:rPr>
              <a:t>testaus</a:t>
            </a:r>
            <a:endParaRPr lang="en-US" altLang="en-US" sz="2000">
              <a:solidFill>
                <a:schemeClr val="tx1"/>
              </a:solidFill>
            </a:endParaRPr>
          </a:p>
        </p:txBody>
      </p:sp>
      <p:sp>
        <p:nvSpPr>
          <p:cNvPr id="36869" name="Oval 5">
            <a:extLst>
              <a:ext uri="{FF2B5EF4-FFF2-40B4-BE49-F238E27FC236}">
                <a16:creationId xmlns:a16="http://schemas.microsoft.com/office/drawing/2014/main" id="{D9B32C86-51E8-30BD-95DC-1EAD19923A3A}"/>
              </a:ext>
            </a:extLst>
          </p:cNvPr>
          <p:cNvSpPr>
            <a:spLocks noChangeArrowheads="1"/>
          </p:cNvSpPr>
          <p:nvPr/>
        </p:nvSpPr>
        <p:spPr bwMode="auto">
          <a:xfrm>
            <a:off x="6024563" y="2133601"/>
            <a:ext cx="2305050" cy="2233613"/>
          </a:xfrm>
          <a:prstGeom prst="ellipse">
            <a:avLst/>
          </a:prstGeom>
          <a:solidFill>
            <a:schemeClr val="accent1"/>
          </a:solidFill>
          <a:ln>
            <a:noFill/>
          </a:ln>
          <a:effectLst/>
        </p:spPr>
        <p:txBody>
          <a:bodyPr wrap="none" anchor="ctr"/>
          <a:lstStyle/>
          <a:p>
            <a:pPr algn="ctr">
              <a:spcBef>
                <a:spcPct val="0"/>
              </a:spcBef>
            </a:pPr>
            <a:r>
              <a:rPr lang="fi-FI" altLang="en-US" sz="2000"/>
              <a:t>Tulosten </a:t>
            </a:r>
          </a:p>
          <a:p>
            <a:pPr algn="ctr">
              <a:spcBef>
                <a:spcPct val="0"/>
              </a:spcBef>
            </a:pPr>
            <a:r>
              <a:rPr lang="fi-FI" altLang="en-US" sz="2000"/>
              <a:t>arviointi</a:t>
            </a:r>
            <a:endParaRPr lang="en-US" altLang="en-US" sz="2000"/>
          </a:p>
        </p:txBody>
      </p:sp>
      <p:sp>
        <p:nvSpPr>
          <p:cNvPr id="36870" name="Oval 6">
            <a:extLst>
              <a:ext uri="{FF2B5EF4-FFF2-40B4-BE49-F238E27FC236}">
                <a16:creationId xmlns:a16="http://schemas.microsoft.com/office/drawing/2014/main" id="{F20DECBA-998B-C713-B2C9-AF7A0219422C}"/>
              </a:ext>
            </a:extLst>
          </p:cNvPr>
          <p:cNvSpPr>
            <a:spLocks noChangeArrowheads="1"/>
          </p:cNvSpPr>
          <p:nvPr/>
        </p:nvSpPr>
        <p:spPr bwMode="auto">
          <a:xfrm>
            <a:off x="8112125" y="2133601"/>
            <a:ext cx="2305050" cy="2233613"/>
          </a:xfrm>
          <a:prstGeom prst="ellipse">
            <a:avLst/>
          </a:prstGeom>
          <a:solidFill>
            <a:schemeClr val="accent6"/>
          </a:solidFill>
          <a:ln>
            <a:noFill/>
          </a:ln>
          <a:effectLst/>
        </p:spPr>
        <p:txBody>
          <a:bodyPr wrap="none" anchor="ctr"/>
          <a:lstStyle/>
          <a:p>
            <a:pPr algn="ctr">
              <a:spcBef>
                <a:spcPct val="0"/>
              </a:spcBef>
            </a:pPr>
            <a:r>
              <a:rPr lang="fi-FI" altLang="en-US" sz="2000"/>
              <a:t>Suorituskyky-</a:t>
            </a:r>
          </a:p>
          <a:p>
            <a:pPr algn="ctr">
              <a:spcBef>
                <a:spcPct val="0"/>
              </a:spcBef>
            </a:pPr>
            <a:r>
              <a:rPr lang="fi-FI" altLang="en-US" sz="2000"/>
              <a:t>testaus</a:t>
            </a:r>
            <a:endParaRPr lang="en-US" altLang="en-US" sz="2000"/>
          </a:p>
        </p:txBody>
      </p:sp>
      <p:sp>
        <p:nvSpPr>
          <p:cNvPr id="36871" name="Text Box 7">
            <a:extLst>
              <a:ext uri="{FF2B5EF4-FFF2-40B4-BE49-F238E27FC236}">
                <a16:creationId xmlns:a16="http://schemas.microsoft.com/office/drawing/2014/main" id="{5C955F1A-9D4B-BA93-2AD1-E7B7AD09D3DD}"/>
              </a:ext>
            </a:extLst>
          </p:cNvPr>
          <p:cNvSpPr txBox="1">
            <a:spLocks noChangeArrowheads="1"/>
          </p:cNvSpPr>
          <p:nvPr/>
        </p:nvSpPr>
        <p:spPr bwMode="auto">
          <a:xfrm>
            <a:off x="2181754" y="4437064"/>
            <a:ext cx="1932516"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dirty="0"/>
              <a:t>Testitapausgenerointi</a:t>
            </a:r>
          </a:p>
          <a:p>
            <a:pPr algn="ctr">
              <a:spcBef>
                <a:spcPct val="0"/>
              </a:spcBef>
            </a:pPr>
            <a:r>
              <a:rPr lang="fi-FI" altLang="en-US" sz="1600" dirty="0"/>
              <a:t>Syötteiden valinta</a:t>
            </a:r>
            <a:endParaRPr lang="en-US" altLang="en-US" sz="1600" dirty="0"/>
          </a:p>
        </p:txBody>
      </p:sp>
      <p:sp>
        <p:nvSpPr>
          <p:cNvPr id="36872" name="Text Box 8">
            <a:extLst>
              <a:ext uri="{FF2B5EF4-FFF2-40B4-BE49-F238E27FC236}">
                <a16:creationId xmlns:a16="http://schemas.microsoft.com/office/drawing/2014/main" id="{CE0B72B9-64C7-50AD-5793-DC100D2B019A}"/>
              </a:ext>
            </a:extLst>
          </p:cNvPr>
          <p:cNvSpPr txBox="1">
            <a:spLocks noChangeArrowheads="1"/>
          </p:cNvSpPr>
          <p:nvPr/>
        </p:nvSpPr>
        <p:spPr bwMode="auto">
          <a:xfrm>
            <a:off x="4124772" y="5157789"/>
            <a:ext cx="2008883" cy="83099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Skriptauskehikot</a:t>
            </a:r>
          </a:p>
          <a:p>
            <a:pPr algn="ctr">
              <a:spcBef>
                <a:spcPct val="0"/>
              </a:spcBef>
            </a:pPr>
            <a:r>
              <a:rPr lang="fi-FI" altLang="en-US" sz="1600"/>
              <a:t>Nauhoittavat työkalut</a:t>
            </a:r>
          </a:p>
          <a:p>
            <a:pPr algn="ctr">
              <a:spcBef>
                <a:spcPct val="0"/>
              </a:spcBef>
            </a:pPr>
            <a:r>
              <a:rPr lang="fi-FI" altLang="en-US" sz="1600"/>
              <a:t>Mallipohjainen testaus</a:t>
            </a:r>
            <a:endParaRPr lang="en-US" altLang="en-US" sz="1600"/>
          </a:p>
        </p:txBody>
      </p:sp>
      <p:sp>
        <p:nvSpPr>
          <p:cNvPr id="36873" name="Text Box 9">
            <a:extLst>
              <a:ext uri="{FF2B5EF4-FFF2-40B4-BE49-F238E27FC236}">
                <a16:creationId xmlns:a16="http://schemas.microsoft.com/office/drawing/2014/main" id="{2230CB96-31F0-1B54-10CA-1ED9E3CCD3E8}"/>
              </a:ext>
            </a:extLst>
          </p:cNvPr>
          <p:cNvSpPr txBox="1">
            <a:spLocks noChangeArrowheads="1"/>
          </p:cNvSpPr>
          <p:nvPr/>
        </p:nvSpPr>
        <p:spPr bwMode="auto">
          <a:xfrm>
            <a:off x="6426338" y="4437064"/>
            <a:ext cx="1455462"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dirty="0"/>
              <a:t>Vertailuvälineet</a:t>
            </a:r>
          </a:p>
          <a:p>
            <a:pPr algn="ctr">
              <a:spcBef>
                <a:spcPct val="0"/>
              </a:spcBef>
            </a:pPr>
            <a:r>
              <a:rPr lang="fi-FI" altLang="en-US" sz="1600" dirty="0"/>
              <a:t>Testioraakkelit</a:t>
            </a:r>
            <a:endParaRPr lang="en-US" altLang="en-US" sz="1600" dirty="0"/>
          </a:p>
        </p:txBody>
      </p:sp>
      <p:sp>
        <p:nvSpPr>
          <p:cNvPr id="36874" name="Text Box 10">
            <a:extLst>
              <a:ext uri="{FF2B5EF4-FFF2-40B4-BE49-F238E27FC236}">
                <a16:creationId xmlns:a16="http://schemas.microsoft.com/office/drawing/2014/main" id="{15BC633A-DF4F-4451-BC1D-AE9D2360415C}"/>
              </a:ext>
            </a:extLst>
          </p:cNvPr>
          <p:cNvSpPr txBox="1">
            <a:spLocks noChangeArrowheads="1"/>
          </p:cNvSpPr>
          <p:nvPr/>
        </p:nvSpPr>
        <p:spPr bwMode="auto">
          <a:xfrm>
            <a:off x="8110239" y="5157789"/>
            <a:ext cx="2162772"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Kuorman simulointi</a:t>
            </a:r>
          </a:p>
          <a:p>
            <a:pPr algn="ctr">
              <a:spcBef>
                <a:spcPct val="0"/>
              </a:spcBef>
            </a:pPr>
            <a:r>
              <a:rPr lang="fi-FI" altLang="en-US" sz="1600"/>
              <a:t>Yhtäaikaisuuden hallinta</a:t>
            </a:r>
            <a:endParaRPr lang="en-US" altLang="en-US" sz="1600"/>
          </a:p>
        </p:txBody>
      </p:sp>
      <p:sp>
        <p:nvSpPr>
          <p:cNvPr id="36875" name="Line 11">
            <a:extLst>
              <a:ext uri="{FF2B5EF4-FFF2-40B4-BE49-F238E27FC236}">
                <a16:creationId xmlns:a16="http://schemas.microsoft.com/office/drawing/2014/main" id="{9349631B-9A18-9A46-8C09-54B536E1F0C3}"/>
              </a:ext>
            </a:extLst>
          </p:cNvPr>
          <p:cNvSpPr>
            <a:spLocks noChangeShapeType="1"/>
          </p:cNvSpPr>
          <p:nvPr/>
        </p:nvSpPr>
        <p:spPr bwMode="auto">
          <a:xfrm>
            <a:off x="314325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6876" name="Line 12">
            <a:extLst>
              <a:ext uri="{FF2B5EF4-FFF2-40B4-BE49-F238E27FC236}">
                <a16:creationId xmlns:a16="http://schemas.microsoft.com/office/drawing/2014/main" id="{675D867C-812F-AC89-6358-5AE41BB7B4B4}"/>
              </a:ext>
            </a:extLst>
          </p:cNvPr>
          <p:cNvSpPr>
            <a:spLocks noChangeShapeType="1"/>
          </p:cNvSpPr>
          <p:nvPr/>
        </p:nvSpPr>
        <p:spPr bwMode="auto">
          <a:xfrm>
            <a:off x="717550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6877" name="Line 13">
            <a:extLst>
              <a:ext uri="{FF2B5EF4-FFF2-40B4-BE49-F238E27FC236}">
                <a16:creationId xmlns:a16="http://schemas.microsoft.com/office/drawing/2014/main" id="{879F978D-009E-E96F-A07A-662CC76DDFA4}"/>
              </a:ext>
            </a:extLst>
          </p:cNvPr>
          <p:cNvSpPr>
            <a:spLocks noChangeShapeType="1"/>
          </p:cNvSpPr>
          <p:nvPr/>
        </p:nvSpPr>
        <p:spPr bwMode="auto">
          <a:xfrm>
            <a:off x="523240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6878" name="Line 14">
            <a:extLst>
              <a:ext uri="{FF2B5EF4-FFF2-40B4-BE49-F238E27FC236}">
                <a16:creationId xmlns:a16="http://schemas.microsoft.com/office/drawing/2014/main" id="{9EF1930B-04C0-5566-1458-A8CBC6ECAA55}"/>
              </a:ext>
            </a:extLst>
          </p:cNvPr>
          <p:cNvSpPr>
            <a:spLocks noChangeShapeType="1"/>
          </p:cNvSpPr>
          <p:nvPr/>
        </p:nvSpPr>
        <p:spPr bwMode="auto">
          <a:xfrm>
            <a:off x="926465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D708E546-DD78-53C7-263F-2F24B6E400F7}"/>
              </a:ext>
            </a:extLst>
          </p:cNvPr>
          <p:cNvSpPr>
            <a:spLocks noGrp="1" noChangeArrowheads="1"/>
          </p:cNvSpPr>
          <p:nvPr>
            <p:ph type="title"/>
          </p:nvPr>
        </p:nvSpPr>
        <p:spPr/>
        <p:txBody>
          <a:bodyPr/>
          <a:lstStyle/>
          <a:p>
            <a:r>
              <a:rPr lang="fi-FI" altLang="en-US"/>
              <a:t>Sisältö</a:t>
            </a:r>
            <a:endParaRPr lang="en-GB" altLang="en-US"/>
          </a:p>
        </p:txBody>
      </p:sp>
      <p:sp>
        <p:nvSpPr>
          <p:cNvPr id="117763" name="AutoShape 3">
            <a:extLst>
              <a:ext uri="{FF2B5EF4-FFF2-40B4-BE49-F238E27FC236}">
                <a16:creationId xmlns:a16="http://schemas.microsoft.com/office/drawing/2014/main" id="{5E93E825-C614-33B9-90E2-8A5F29D807CD}"/>
              </a:ext>
            </a:extLst>
          </p:cNvPr>
          <p:cNvSpPr>
            <a:spLocks noChangeArrowheads="1"/>
          </p:cNvSpPr>
          <p:nvPr/>
        </p:nvSpPr>
        <p:spPr bwMode="black">
          <a:xfrm>
            <a:off x="2911476" y="20574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2000"/>
              <a:t>Testausautomaatio laajana käsitteenä: testauksen tukemisen välineet vs. testiautomaatio</a:t>
            </a:r>
            <a:endParaRPr lang="en-GB" altLang="en-US" sz="2000"/>
          </a:p>
        </p:txBody>
      </p:sp>
      <p:sp>
        <p:nvSpPr>
          <p:cNvPr id="117764" name="AutoShape 4">
            <a:extLst>
              <a:ext uri="{FF2B5EF4-FFF2-40B4-BE49-F238E27FC236}">
                <a16:creationId xmlns:a16="http://schemas.microsoft.com/office/drawing/2014/main" id="{4E38F785-D1AE-571B-958A-9972916863A1}"/>
              </a:ext>
            </a:extLst>
          </p:cNvPr>
          <p:cNvSpPr>
            <a:spLocks noChangeArrowheads="1"/>
          </p:cNvSpPr>
          <p:nvPr/>
        </p:nvSpPr>
        <p:spPr bwMode="black">
          <a:xfrm>
            <a:off x="2895601" y="2895600"/>
            <a:ext cx="6367463" cy="6858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b="1"/>
              <a:t>Automatisointitarpeet ja mahdollisuudet</a:t>
            </a:r>
            <a:endParaRPr lang="en-GB" altLang="en-US" b="1"/>
          </a:p>
        </p:txBody>
      </p:sp>
      <p:sp>
        <p:nvSpPr>
          <p:cNvPr id="117765" name="AutoShape 5">
            <a:extLst>
              <a:ext uri="{FF2B5EF4-FFF2-40B4-BE49-F238E27FC236}">
                <a16:creationId xmlns:a16="http://schemas.microsoft.com/office/drawing/2014/main" id="{68FF3CC6-0E5D-3D50-9655-9A0650A55972}"/>
              </a:ext>
            </a:extLst>
          </p:cNvPr>
          <p:cNvSpPr>
            <a:spLocks noChangeArrowheads="1"/>
          </p:cNvSpPr>
          <p:nvPr/>
        </p:nvSpPr>
        <p:spPr bwMode="black">
          <a:xfrm>
            <a:off x="2911476" y="3733800"/>
            <a:ext cx="6367463"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2000"/>
              <a:t>Automatisointiratkaisun valinta ja ajoitus</a:t>
            </a:r>
            <a:endParaRPr lang="en-GB" altLang="en-US" sz="2000"/>
          </a:p>
        </p:txBody>
      </p:sp>
      <p:sp>
        <p:nvSpPr>
          <p:cNvPr id="117766" name="AutoShape 6">
            <a:extLst>
              <a:ext uri="{FF2B5EF4-FFF2-40B4-BE49-F238E27FC236}">
                <a16:creationId xmlns:a16="http://schemas.microsoft.com/office/drawing/2014/main" id="{83954AC3-4EF6-E752-A53E-C75B272D6697}"/>
              </a:ext>
            </a:extLst>
          </p:cNvPr>
          <p:cNvSpPr>
            <a:spLocks noChangeArrowheads="1"/>
          </p:cNvSpPr>
          <p:nvPr/>
        </p:nvSpPr>
        <p:spPr bwMode="black">
          <a:xfrm>
            <a:off x="2928938" y="4572000"/>
            <a:ext cx="6367462" cy="6858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lnSpc>
                <a:spcPct val="90000"/>
              </a:lnSpc>
              <a:spcBef>
                <a:spcPct val="20000"/>
              </a:spcBef>
              <a:buSzPct val="65000"/>
              <a:buFont typeface="Times" charset="0"/>
              <a:buNone/>
            </a:pPr>
            <a:r>
              <a:rPr lang="fi-FI" altLang="en-US" sz="2000"/>
              <a:t>Toiminnan järkeistäminen ja välinepaletin integrointi</a:t>
            </a:r>
            <a:endParaRPr lang="en-GB"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AutoShape 5">
            <a:extLst>
              <a:ext uri="{FF2B5EF4-FFF2-40B4-BE49-F238E27FC236}">
                <a16:creationId xmlns:a16="http://schemas.microsoft.com/office/drawing/2014/main" id="{0A6810F8-07C3-582E-7518-C2A2953DC616}"/>
              </a:ext>
            </a:extLst>
          </p:cNvPr>
          <p:cNvSpPr>
            <a:spLocks noChangeArrowheads="1"/>
          </p:cNvSpPr>
          <p:nvPr/>
        </p:nvSpPr>
        <p:spPr bwMode="black">
          <a:xfrm>
            <a:off x="2992438" y="1828800"/>
            <a:ext cx="3103562" cy="4343400"/>
          </a:xfrm>
          <a:prstGeom prst="roundRect">
            <a:avLst>
              <a:gd name="adj" fmla="val 16667"/>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lIns="0" tIns="0" rIns="90000" bIns="46800"/>
          <a:lstStyle/>
          <a:p>
            <a:r>
              <a:rPr lang="fi-FI" altLang="en-US" sz="3200" b="1"/>
              <a:t>Tavoiteltavat </a:t>
            </a:r>
            <a:br>
              <a:rPr lang="fi-FI" altLang="en-US" sz="3200" b="1"/>
            </a:br>
            <a:r>
              <a:rPr lang="fi-FI" altLang="en-US" sz="3200" b="1"/>
              <a:t>hyödyt</a:t>
            </a:r>
            <a:endParaRPr lang="en-GB" altLang="en-US" sz="3200" b="1"/>
          </a:p>
        </p:txBody>
      </p:sp>
      <p:sp>
        <p:nvSpPr>
          <p:cNvPr id="55302" name="AutoShape 6">
            <a:extLst>
              <a:ext uri="{FF2B5EF4-FFF2-40B4-BE49-F238E27FC236}">
                <a16:creationId xmlns:a16="http://schemas.microsoft.com/office/drawing/2014/main" id="{0DAF81B2-FBF0-07CE-ED16-E7E63F4100E5}"/>
              </a:ext>
            </a:extLst>
          </p:cNvPr>
          <p:cNvSpPr>
            <a:spLocks noChangeArrowheads="1"/>
          </p:cNvSpPr>
          <p:nvPr/>
        </p:nvSpPr>
        <p:spPr bwMode="black">
          <a:xfrm>
            <a:off x="6096001" y="1828800"/>
            <a:ext cx="3033713" cy="4343400"/>
          </a:xfrm>
          <a:prstGeom prst="roundRect">
            <a:avLst>
              <a:gd name="adj" fmla="val 16667"/>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lIns="0" tIns="0" rIns="90000" bIns="46800"/>
          <a:lstStyle/>
          <a:p>
            <a:pPr algn="r"/>
            <a:r>
              <a:rPr lang="fi-FI" altLang="en-US" sz="3200" b="1"/>
              <a:t>Valmiudet</a:t>
            </a:r>
            <a:endParaRPr lang="en-GB" altLang="en-US" sz="3200" b="1"/>
          </a:p>
        </p:txBody>
      </p:sp>
      <p:sp>
        <p:nvSpPr>
          <p:cNvPr id="55298" name="Rectangle 2">
            <a:extLst>
              <a:ext uri="{FF2B5EF4-FFF2-40B4-BE49-F238E27FC236}">
                <a16:creationId xmlns:a16="http://schemas.microsoft.com/office/drawing/2014/main" id="{139E0B62-3C53-A332-A78E-E653B6377CBD}"/>
              </a:ext>
            </a:extLst>
          </p:cNvPr>
          <p:cNvSpPr>
            <a:spLocks noGrp="1" noChangeArrowheads="1"/>
          </p:cNvSpPr>
          <p:nvPr>
            <p:ph type="title"/>
          </p:nvPr>
        </p:nvSpPr>
        <p:spPr/>
        <p:txBody>
          <a:bodyPr/>
          <a:lstStyle/>
          <a:p>
            <a:r>
              <a:rPr lang="fi-FI" altLang="en-US"/>
              <a:t>Automatisoinnin valinta</a:t>
            </a:r>
            <a:endParaRPr lang="en-GB" altLang="en-US"/>
          </a:p>
        </p:txBody>
      </p:sp>
      <p:sp>
        <p:nvSpPr>
          <p:cNvPr id="55300" name="Oval 4">
            <a:extLst>
              <a:ext uri="{FF2B5EF4-FFF2-40B4-BE49-F238E27FC236}">
                <a16:creationId xmlns:a16="http://schemas.microsoft.com/office/drawing/2014/main" id="{BC0F2ECF-BEA1-A1E1-8DB6-60B1961F4DCA}"/>
              </a:ext>
            </a:extLst>
          </p:cNvPr>
          <p:cNvSpPr>
            <a:spLocks noChangeArrowheads="1"/>
          </p:cNvSpPr>
          <p:nvPr/>
        </p:nvSpPr>
        <p:spPr bwMode="black">
          <a:xfrm>
            <a:off x="4672014" y="3048000"/>
            <a:ext cx="2871787" cy="1905000"/>
          </a:xfrm>
          <a:prstGeom prst="ellipse">
            <a:avLst/>
          </a:prstGeom>
          <a:noFill/>
          <a:ln w="57150" algn="ctr">
            <a:solidFill>
              <a:schemeClr val="accent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lstStyle/>
          <a:p>
            <a:pPr algn="ctr"/>
            <a:r>
              <a:rPr lang="fi-FI" altLang="en-US" sz="3600" dirty="0"/>
              <a:t>Tilanne-analyysi</a:t>
            </a:r>
            <a:endParaRPr lang="en-GB" altLang="en-US" dirty="0"/>
          </a:p>
        </p:txBody>
      </p:sp>
    </p:spTree>
    <p:extLst>
      <p:ext uri="{BB962C8B-B14F-4D97-AF65-F5344CB8AC3E}">
        <p14:creationId xmlns:p14="http://schemas.microsoft.com/office/powerpoint/2010/main" val="414285627"/>
      </p:ext>
    </p:extLst>
  </p:cSld>
  <p:clrMapOvr>
    <a:masterClrMapping/>
  </p:clrMapOvr>
</p:sld>
</file>

<file path=ppt/theme/theme1.xml><?xml version="1.0" encoding="utf-8"?>
<a:theme xmlns:a="http://schemas.openxmlformats.org/drawingml/2006/main" name="Office Theme">
  <a:themeElements>
    <a:clrScheme name="Legacy">
      <a:dk1>
        <a:srgbClr val="000000"/>
      </a:dk1>
      <a:lt1>
        <a:srgbClr val="FFFFFF"/>
      </a:lt1>
      <a:dk2>
        <a:srgbClr val="0E2841"/>
      </a:dk2>
      <a:lt2>
        <a:srgbClr val="E8E8E8"/>
      </a:lt2>
      <a:accent1>
        <a:srgbClr val="FE6A80"/>
      </a:accent1>
      <a:accent2>
        <a:srgbClr val="04A3D1"/>
      </a:accent2>
      <a:accent3>
        <a:srgbClr val="FFEBED"/>
      </a:accent3>
      <a:accent4>
        <a:srgbClr val="FE9DAC"/>
      </a:accent4>
      <a:accent5>
        <a:srgbClr val="FEBF00"/>
      </a:accent5>
      <a:accent6>
        <a:srgbClr val="FE1F40"/>
      </a:accent6>
      <a:hlink>
        <a:srgbClr val="E3FEFE"/>
      </a:hlink>
      <a:folHlink>
        <a:srgbClr val="69BBD1"/>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187</TotalTime>
  <Words>3105</Words>
  <Application>Microsoft Macintosh PowerPoint</Application>
  <PresentationFormat>Widescreen</PresentationFormat>
  <Paragraphs>589</Paragraphs>
  <Slides>40</Slides>
  <Notes>19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52" baseType="lpstr">
      <vt:lpstr>Aptos</vt:lpstr>
      <vt:lpstr>Arial</vt:lpstr>
      <vt:lpstr>Calibri</vt:lpstr>
      <vt:lpstr>Courier New</vt:lpstr>
      <vt:lpstr>Gill Sans MT</vt:lpstr>
      <vt:lpstr>Gill Sans Nova Light</vt:lpstr>
      <vt:lpstr>KG No Matter What</vt:lpstr>
      <vt:lpstr>Times</vt:lpstr>
      <vt:lpstr>Trebuchet MS</vt:lpstr>
      <vt:lpstr>Wingdings</vt:lpstr>
      <vt:lpstr>Office Theme</vt:lpstr>
      <vt:lpstr>Microsoft Excel Chart</vt:lpstr>
      <vt:lpstr>Automatisoituuko testaus tulevaisuudessa?</vt:lpstr>
      <vt:lpstr>Sisältö</vt:lpstr>
      <vt:lpstr>Osallistujien taustasta</vt:lpstr>
      <vt:lpstr>Sisältö</vt:lpstr>
      <vt:lpstr>Testausvälineiden käyttöpohjainen jaottelu</vt:lpstr>
      <vt:lpstr>Testauksen tukemisen välineet</vt:lpstr>
      <vt:lpstr>Testiautomaatiovälineet</vt:lpstr>
      <vt:lpstr>Sisältö</vt:lpstr>
      <vt:lpstr>Automatisoinnin valinta</vt:lpstr>
      <vt:lpstr>PowerPoint Presentation</vt:lpstr>
      <vt:lpstr>Testausautomaation hyödyt</vt:lpstr>
      <vt:lpstr>Testauksen suorittamiseen liittyvät tehtävät</vt:lpstr>
      <vt:lpstr>Testaustoiminnan ja testien suorittamisen aikasuhde</vt:lpstr>
      <vt:lpstr>Testausautomaation valmiudet</vt:lpstr>
      <vt:lpstr>Testaustyyppi</vt:lpstr>
      <vt:lpstr>Toiminnallisen testauksen testaustyyppejä</vt:lpstr>
      <vt:lpstr>Ei-toiminnallisen testauksen testaustyyppejä</vt:lpstr>
      <vt:lpstr>Testattavuuden määritelmä</vt:lpstr>
      <vt:lpstr>Järjestelmän testattavuus tyypillisessä organisaatiossa</vt:lpstr>
      <vt:lpstr>Tavoiteltava järjestelmän testattavuus</vt:lpstr>
      <vt:lpstr>Seurauksia heikosta järjestelmän testattavuudesta</vt:lpstr>
      <vt:lpstr>Testattavuuteen vaikuttavia tekijöitä</vt:lpstr>
      <vt:lpstr>Käyttäjätoiveet, vaatimukset, määrittelyt ja tekniset määrittelyt</vt:lpstr>
      <vt:lpstr>Vaatimus vs. Testausvaatimus</vt:lpstr>
      <vt:lpstr>Testauskyvykkyyden jaottelua</vt:lpstr>
      <vt:lpstr>PowerPoint Presentation</vt:lpstr>
      <vt:lpstr>Sisältö</vt:lpstr>
      <vt:lpstr>Testiautomaatioprojektin perussäännöt</vt:lpstr>
      <vt:lpstr>Automatisoinnin haasteet</vt:lpstr>
      <vt:lpstr>GUI-automaation käyttö - kriteerit</vt:lpstr>
      <vt:lpstr>Kehikko-automaation käyttö - kriteerit</vt:lpstr>
      <vt:lpstr>Rajapinta-automaation käyttö - kriteerit</vt:lpstr>
      <vt:lpstr>Säästöpotentiaalin arvioiminen projekteittain</vt:lpstr>
      <vt:lpstr>Automaation sijoituksen tuotto -laskelma</vt:lpstr>
      <vt:lpstr>Realismia talouslaskelmiin</vt:lpstr>
      <vt:lpstr>Sisältö</vt:lpstr>
      <vt:lpstr>Vääriä oletuksia testiautomaatioon liittyen </vt:lpstr>
      <vt:lpstr>Automatisoituuko testaus tulevaisuudessa?</vt:lpstr>
      <vt:lpstr>Yhteenveto</vt:lpstr>
      <vt:lpstr>Lähteet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Pyhäjärvi Maaret</dc:creator>
  <cp:lastModifiedBy>Maaret Pyhäjärvi</cp:lastModifiedBy>
  <cp:revision>23</cp:revision>
  <dcterms:created xsi:type="dcterms:W3CDTF">2024-05-22T08:59:55Z</dcterms:created>
  <dcterms:modified xsi:type="dcterms:W3CDTF">2024-05-24T10:43:06Z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c085c9-ccfd-4d47-af6f-b0bae10d6ba2_Enabled">
    <vt:lpwstr>true</vt:lpwstr>
  </property>
  <property fmtid="{D5CDD505-2E9C-101B-9397-08002B2CF9AE}" pid="3" name="MSIP_Label_02c085c9-ccfd-4d47-af6f-b0bae10d6ba2_SetDate">
    <vt:lpwstr>2024-05-22T09:10:50Z</vt:lpwstr>
  </property>
  <property fmtid="{D5CDD505-2E9C-101B-9397-08002B2CF9AE}" pid="4" name="MSIP_Label_02c085c9-ccfd-4d47-af6f-b0bae10d6ba2_Method">
    <vt:lpwstr>Standard</vt:lpwstr>
  </property>
  <property fmtid="{D5CDD505-2E9C-101B-9397-08002B2CF9AE}" pid="5" name="MSIP_Label_02c085c9-ccfd-4d47-af6f-b0bae10d6ba2_Name">
    <vt:lpwstr>Internal</vt:lpwstr>
  </property>
  <property fmtid="{D5CDD505-2E9C-101B-9397-08002B2CF9AE}" pid="6" name="MSIP_Label_02c085c9-ccfd-4d47-af6f-b0bae10d6ba2_SiteId">
    <vt:lpwstr>6d7393e0-41f5-4c2e-9b12-4c2be5da5c57</vt:lpwstr>
  </property>
  <property fmtid="{D5CDD505-2E9C-101B-9397-08002B2CF9AE}" pid="7" name="MSIP_Label_02c085c9-ccfd-4d47-af6f-b0bae10d6ba2_ActionId">
    <vt:lpwstr>e8d544fa-e533-4067-b9d0-14db78b680c5</vt:lpwstr>
  </property>
  <property fmtid="{D5CDD505-2E9C-101B-9397-08002B2CF9AE}" pid="8" name="MSIP_Label_02c085c9-ccfd-4d47-af6f-b0bae10d6ba2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